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0" r:id="rId2"/>
    <p:sldId id="262" r:id="rId3"/>
    <p:sldId id="264" r:id="rId4"/>
    <p:sldId id="266" r:id="rId5"/>
    <p:sldId id="267" r:id="rId6"/>
    <p:sldId id="268" r:id="rId7"/>
    <p:sldId id="269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779"/>
    <a:srgbClr val="C01422"/>
    <a:srgbClr val="606060"/>
    <a:srgbClr val="9D9D9C"/>
    <a:srgbClr val="413C3B"/>
    <a:srgbClr val="EDEDED"/>
    <a:srgbClr val="3C3C3B"/>
    <a:srgbClr val="F2A20F"/>
    <a:srgbClr val="57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"/>
    <p:restoredTop sz="96038"/>
  </p:normalViewPr>
  <p:slideViewPr>
    <p:cSldViewPr snapToGrid="0" snapToObjects="1">
      <p:cViewPr>
        <p:scale>
          <a:sx n="44" d="100"/>
          <a:sy n="44" d="100"/>
        </p:scale>
        <p:origin x="-1952" y="-5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0D34F-417C-AE4D-A296-57DC498886C3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29775-2EC1-1643-B165-0F40371334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97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E100736-5EA1-724E-9DA7-54484B907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F49BA4B4-1332-8943-83D6-C653B3E9D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1945ED8-445C-FE45-8587-5ED6DAED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2106BFC-AC66-1A48-BD43-C1BEB31E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DB75F6D8-CC7A-0647-B88D-BF269D36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13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8000BB4-4BE1-D749-BB16-C38037C4C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0D899929-8C3C-BE4F-8D5F-0B368119A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D3E993B5-F419-3B45-B5C9-47596C681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76A62634-D625-B049-B36C-13444D390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3CD8FD9D-BB7D-994D-AB25-73E593DDB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55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8A1AAA8B-ABF9-F748-8915-29608D29A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D57999D9-0743-BA4E-8105-B13A76906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6B495DC4-74DD-8D47-A3C8-489312B98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1A7A8F0-094E-B64D-B62E-D9119FDD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A70B6255-87F6-464C-A9D5-08FB8786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660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551BB7F-B071-D149-B6B1-1C66A7E9D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0A5EC3F-D301-DD48-B464-B83DA8A24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FB26216A-7D4D-E348-9C93-0AAA4EB8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905C2ED-13F7-ED42-90E3-D8063680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40254899-8356-8A4B-9FB5-1059A903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863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C766AEA-B3C6-2E41-B663-030EA6364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436AB6E5-4279-AB44-B040-0EE18B6EA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BBF0A51-E286-4542-9AF4-BE3E251E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51AF7AE-6532-7B40-BD61-CBAACADA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174342C-DCCA-1742-BFCE-E8BB75A4E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994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DFD8457-4ADC-9648-B5FB-5B26F94D3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A9515D3A-D49C-B04A-80B6-0DE4D57060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BB295A65-450B-5D44-A07D-F4614FE4BA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1C88E6EB-E8AE-BE4C-AD00-A173E15E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28EBACDB-DCF2-0C40-80CA-36F9F896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C6319B3A-58B4-3D4E-A3D3-45D34908D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1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F5D07EE-C0A5-8C48-A7EC-72B1DDD26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B6E2D3BB-7762-CF46-805B-DCDA1489A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86291E7A-5716-8541-ACF2-69C850A44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45DBC725-838A-B54B-9A2F-B4F9B90AB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4F255A36-FB89-2B4E-A85F-1DC7402BE0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87D894CA-117D-4844-8B86-8893B3AD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F4DD826E-00C7-7647-B54D-6A915217C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B4034F10-ED48-504C-B122-44A5A4B4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37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C8566D5-C519-664C-9D77-F63C01B64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DD4104F2-5417-C445-BC6D-B7CCF7EEA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E8258EE4-AACA-EA4E-86AC-B4F08B178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B4FE6859-C8E3-3D4E-BD5C-C98F7B72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47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983412E8-551F-AB43-B41B-BF1D93398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A13F31A8-C331-9A43-B863-A9E55567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77BFF5DD-623A-CB42-A5BB-A259AB7D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680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C519021-04D2-534F-817D-44EAD8723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E68BF58-5BAE-E245-BD37-DA2C3BF7F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3729FE48-44CA-A241-AB28-BBCAF1748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E3831B05-4D43-AC4C-821C-BBF70DFE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BCE87433-72AF-4849-A45B-91CD6E37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4E9A5A7-8C26-474C-933C-77AF9D49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53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CA12C1E-2506-FD49-9B86-0E081A4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9FB29314-3561-7C4F-B77E-3A0358E41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AE03512D-D811-284B-9B7F-C6A171C64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B2183B87-E4CB-E942-893B-168A8A90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C6884435-23D0-7842-82E9-82118BEF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B62AD7E0-D4AA-2545-9C00-C0A27B19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968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68E6B2F9-291C-5848-9EF7-1EAF277DC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0B844749-CF95-474B-BE0B-4F2130D0F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0F612289-B8F6-374A-85EF-549BE902F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E928B-91DF-8443-AC68-CB05F3F1656F}" type="datetimeFigureOut">
              <a:rPr lang="pl-PL" smtClean="0"/>
              <a:t>19.10.2024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4BDD5FDD-9A1B-7341-ABC2-9FEB39A78F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1D292D30-B915-CE41-87DD-A4DF8ADA0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E9AE8-95DE-8241-9F6C-E6E8F7EB6D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804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.jotform.com/242845783108059" TargetMode="External"/><Relationship Id="rId2" Type="http://schemas.openxmlformats.org/officeDocument/2006/relationships/hyperlink" Target="http://www.cudaregionu.fundacja-hereditas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uda@fundacja-hereditas.p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udaregionu.fundacja-hereditas.p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a 21">
            <a:extLst>
              <a:ext uri="{FF2B5EF4-FFF2-40B4-BE49-F238E27FC236}">
                <a16:creationId xmlns="" xmlns:a16="http://schemas.microsoft.com/office/drawing/2014/main" id="{05C18C66-BE88-F141-86A4-E85C44AE91FA}"/>
              </a:ext>
            </a:extLst>
          </p:cNvPr>
          <p:cNvGrpSpPr/>
          <p:nvPr/>
        </p:nvGrpSpPr>
        <p:grpSpPr>
          <a:xfrm>
            <a:off x="4660692" y="456266"/>
            <a:ext cx="1252016" cy="142043"/>
            <a:chOff x="4660692" y="456266"/>
            <a:chExt cx="1252016" cy="142043"/>
          </a:xfrm>
        </p:grpSpPr>
        <p:cxnSp>
          <p:nvCxnSpPr>
            <p:cNvPr id="19" name="Łącznik prosty 18">
              <a:extLst>
                <a:ext uri="{FF2B5EF4-FFF2-40B4-BE49-F238E27FC236}">
                  <a16:creationId xmlns="" xmlns:a16="http://schemas.microsoft.com/office/drawing/2014/main" id="{75EFA76C-A79C-B744-A3F5-984016FF76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60692" y="519343"/>
              <a:ext cx="1252016" cy="7944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Łącznik prosty 20">
              <a:extLst>
                <a:ext uri="{FF2B5EF4-FFF2-40B4-BE49-F238E27FC236}">
                  <a16:creationId xmlns="" xmlns:a16="http://schemas.microsoft.com/office/drawing/2014/main" id="{A390CB6F-AD4A-1E46-9675-1C2F980F291C}"/>
                </a:ext>
              </a:extLst>
            </p:cNvPr>
            <p:cNvCxnSpPr/>
            <p:nvPr/>
          </p:nvCxnSpPr>
          <p:spPr>
            <a:xfrm>
              <a:off x="5912708" y="45626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25211729-48F2-7E4B-949B-651DDA477AB3}"/>
              </a:ext>
            </a:extLst>
          </p:cNvPr>
          <p:cNvSpPr txBox="1"/>
          <p:nvPr/>
        </p:nvSpPr>
        <p:spPr>
          <a:xfrm>
            <a:off x="5470071" y="1549104"/>
            <a:ext cx="5543549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100" b="1" dirty="0">
                <a:solidFill>
                  <a:srgbClr val="C0142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Dziedzictwo obok mnie. </a:t>
            </a:r>
          </a:p>
          <a:p>
            <a:pPr algn="ctr"/>
            <a:r>
              <a:rPr lang="pl-PL" sz="4100" b="1" dirty="0">
                <a:solidFill>
                  <a:srgbClr val="C0142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Gminne Cuda </a:t>
            </a:r>
            <a:r>
              <a:rPr lang="pl-PL" sz="4100" b="1" dirty="0" smtClean="0">
                <a:solidFill>
                  <a:srgbClr val="C0142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Regionu. Edycja II</a:t>
            </a:r>
            <a:endParaRPr lang="pl-PL" sz="4100" b="1" dirty="0">
              <a:solidFill>
                <a:srgbClr val="C0142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F12F500A-F639-C746-83B2-BA76C068E7B9}"/>
              </a:ext>
            </a:extLst>
          </p:cNvPr>
          <p:cNvSpPr txBox="1"/>
          <p:nvPr/>
        </p:nvSpPr>
        <p:spPr>
          <a:xfrm>
            <a:off x="5470071" y="3670905"/>
            <a:ext cx="5543548" cy="169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120"/>
              </a:lnSpc>
            </a:pPr>
            <a:r>
              <a:rPr lang="pl-PL" sz="1600" dirty="0" smtClean="0"/>
              <a:t>Projekt </a:t>
            </a:r>
            <a:r>
              <a:rPr lang="pl-PL" sz="1600" dirty="0"/>
              <a:t>promujący lokalną kulturę i tradycję, angażujący </a:t>
            </a:r>
            <a:r>
              <a:rPr lang="pl-PL" sz="1600" dirty="0" smtClean="0"/>
              <a:t>społeczność lokalną w </a:t>
            </a:r>
            <a:r>
              <a:rPr lang="pl-PL" sz="1600" dirty="0"/>
              <a:t>życie publiczne regionu w zakresie identyfikacji, oceny i ewidencjonowania lokalnych osobliwości - materialnych i niematerialnych, ożywionych i nieożywionych elementów dziedzictwa kulturowego, wyróżniających dany region. </a:t>
            </a:r>
            <a:endParaRPr lang="pl-PL" sz="1500" dirty="0">
              <a:solidFill>
                <a:srgbClr val="26377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38" name="Grupa 37">
            <a:extLst>
              <a:ext uri="{FF2B5EF4-FFF2-40B4-BE49-F238E27FC236}">
                <a16:creationId xmlns="" xmlns:a16="http://schemas.microsoft.com/office/drawing/2014/main" id="{DB108BC1-F9BE-014F-8917-AA8DB363DA7D}"/>
              </a:ext>
            </a:extLst>
          </p:cNvPr>
          <p:cNvGrpSpPr/>
          <p:nvPr/>
        </p:nvGrpSpPr>
        <p:grpSpPr>
          <a:xfrm>
            <a:off x="9658905" y="506027"/>
            <a:ext cx="1904260" cy="6004480"/>
            <a:chOff x="9658905" y="506027"/>
            <a:chExt cx="1904260" cy="6004480"/>
          </a:xfrm>
        </p:grpSpPr>
        <p:cxnSp>
          <p:nvCxnSpPr>
            <p:cNvPr id="24" name="Łącznik prosty 23">
              <a:extLst>
                <a:ext uri="{FF2B5EF4-FFF2-40B4-BE49-F238E27FC236}">
                  <a16:creationId xmlns="" xmlns:a16="http://schemas.microsoft.com/office/drawing/2014/main" id="{B9B298CE-99EE-C941-90EA-4C9B29F330C8}"/>
                </a:ext>
              </a:extLst>
            </p:cNvPr>
            <p:cNvCxnSpPr/>
            <p:nvPr/>
          </p:nvCxnSpPr>
          <p:spPr>
            <a:xfrm>
              <a:off x="9658905" y="6431872"/>
              <a:ext cx="1899821" cy="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Łącznik prosty 25">
              <a:extLst>
                <a:ext uri="{FF2B5EF4-FFF2-40B4-BE49-F238E27FC236}">
                  <a16:creationId xmlns="" xmlns:a16="http://schemas.microsoft.com/office/drawing/2014/main" id="{8A251E88-A3C3-4C4F-819A-F31C5990E78C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65" y="506027"/>
              <a:ext cx="0" cy="592584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Łącznik prosty 31">
              <a:extLst>
                <a:ext uri="{FF2B5EF4-FFF2-40B4-BE49-F238E27FC236}">
                  <a16:creationId xmlns="" xmlns:a16="http://schemas.microsoft.com/office/drawing/2014/main" id="{12EAD400-6E47-A848-86D2-917037633EA6}"/>
                </a:ext>
              </a:extLst>
            </p:cNvPr>
            <p:cNvCxnSpPr/>
            <p:nvPr/>
          </p:nvCxnSpPr>
          <p:spPr>
            <a:xfrm>
              <a:off x="10861829" y="519343"/>
              <a:ext cx="696897" cy="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Łącznik prosty 33">
              <a:extLst>
                <a:ext uri="{FF2B5EF4-FFF2-40B4-BE49-F238E27FC236}">
                  <a16:creationId xmlns="" xmlns:a16="http://schemas.microsoft.com/office/drawing/2014/main" id="{FF267435-9DE0-4A40-8037-3980BA25DAA1}"/>
                </a:ext>
              </a:extLst>
            </p:cNvPr>
            <p:cNvCxnSpPr/>
            <p:nvPr/>
          </p:nvCxnSpPr>
          <p:spPr>
            <a:xfrm>
              <a:off x="9663344" y="6355148"/>
              <a:ext cx="0" cy="155359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4102002F-BCEF-49D3-1934-49BC8BC84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5312" y="265504"/>
            <a:ext cx="4217402" cy="523566"/>
          </a:xfrm>
          <a:prstGeom prst="rect">
            <a:avLst/>
          </a:prstGeom>
        </p:spPr>
      </p:pic>
      <p:pic>
        <p:nvPicPr>
          <p:cNvPr id="15" name="Google Shape;101;g85848ba8c4_0_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455295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89;g85848ba8c4_1_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52985" y="5646057"/>
            <a:ext cx="3115358" cy="835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8974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D3EA349A-E922-0F47-9698-658CC51FF667}"/>
              </a:ext>
            </a:extLst>
          </p:cNvPr>
          <p:cNvGrpSpPr/>
          <p:nvPr/>
        </p:nvGrpSpPr>
        <p:grpSpPr>
          <a:xfrm>
            <a:off x="0" y="409037"/>
            <a:ext cx="3093457" cy="142043"/>
            <a:chOff x="3653572" y="438181"/>
            <a:chExt cx="3093457" cy="142043"/>
          </a:xfrm>
        </p:grpSpPr>
        <p:cxnSp>
          <p:nvCxnSpPr>
            <p:cNvPr id="8" name="Łącznik prosty 7">
              <a:extLst>
                <a:ext uri="{FF2B5EF4-FFF2-40B4-BE49-F238E27FC236}">
                  <a16:creationId xmlns="" xmlns:a16="http://schemas.microsoft.com/office/drawing/2014/main" id="{B6DD5E2B-32C8-AE41-ABDC-887C9A6BC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3572" y="506027"/>
              <a:ext cx="3093457" cy="317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="" xmlns:a16="http://schemas.microsoft.com/office/drawing/2014/main" id="{95B4A8F9-1ABB-2D42-B28E-C47E2CAC302D}"/>
                </a:ext>
              </a:extLst>
            </p:cNvPr>
            <p:cNvCxnSpPr/>
            <p:nvPr/>
          </p:nvCxnSpPr>
          <p:spPr>
            <a:xfrm>
              <a:off x="6747029" y="438181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835CA860-2B38-884A-9DE1-4F08841CD6B2}"/>
              </a:ext>
            </a:extLst>
          </p:cNvPr>
          <p:cNvGrpSpPr/>
          <p:nvPr/>
        </p:nvGrpSpPr>
        <p:grpSpPr>
          <a:xfrm rot="10800000">
            <a:off x="5679928" y="6288055"/>
            <a:ext cx="6512072" cy="142043"/>
            <a:chOff x="234957" y="435006"/>
            <a:chExt cx="6512072" cy="142043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379EDD51-92B9-2E43-A4A4-09B12143FC98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34957" y="483987"/>
              <a:ext cx="6512071" cy="2204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869912BE-180A-C84D-AF06-15DD8F871ADB}"/>
                </a:ext>
              </a:extLst>
            </p:cNvPr>
            <p:cNvCxnSpPr/>
            <p:nvPr/>
          </p:nvCxnSpPr>
          <p:spPr>
            <a:xfrm>
              <a:off x="6747029" y="43500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68CAAE60-1F55-C94D-9758-17145BCD2237}"/>
              </a:ext>
            </a:extLst>
          </p:cNvPr>
          <p:cNvSpPr txBox="1"/>
          <p:nvPr/>
        </p:nvSpPr>
        <p:spPr>
          <a:xfrm>
            <a:off x="430090" y="6128245"/>
            <a:ext cx="5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5D3A8089-1B7D-3E4E-94CC-79B9ADA6F8EC}"/>
              </a:ext>
            </a:extLst>
          </p:cNvPr>
          <p:cNvSpPr txBox="1"/>
          <p:nvPr/>
        </p:nvSpPr>
        <p:spPr>
          <a:xfrm>
            <a:off x="2598055" y="2381135"/>
            <a:ext cx="7112001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600" b="1" dirty="0" smtClean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SESJA PYTAŃ</a:t>
            </a:r>
            <a:endParaRPr lang="pl-PL" sz="9600" b="1" dirty="0">
              <a:solidFill>
                <a:srgbClr val="26377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</p:txBody>
      </p: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67F972B8-A010-8848-A004-750EF5A0CC87}"/>
              </a:ext>
            </a:extLst>
          </p:cNvPr>
          <p:cNvGrpSpPr/>
          <p:nvPr/>
        </p:nvGrpSpPr>
        <p:grpSpPr>
          <a:xfrm>
            <a:off x="218546" y="6081867"/>
            <a:ext cx="790916" cy="776133"/>
            <a:chOff x="11084833" y="0"/>
            <a:chExt cx="790916" cy="776133"/>
          </a:xfrm>
        </p:grpSpPr>
        <p:sp>
          <p:nvSpPr>
            <p:cNvPr id="16" name="Prostokąt 15">
              <a:extLst>
                <a:ext uri="{FF2B5EF4-FFF2-40B4-BE49-F238E27FC236}">
                  <a16:creationId xmlns="" xmlns:a16="http://schemas.microsoft.com/office/drawing/2014/main" id="{42A92E1D-1D00-D046-B593-D97D4EE75EC8}"/>
                </a:ext>
              </a:extLst>
            </p:cNvPr>
            <p:cNvSpPr/>
            <p:nvPr/>
          </p:nvSpPr>
          <p:spPr>
            <a:xfrm>
              <a:off x="11084833" y="0"/>
              <a:ext cx="790916" cy="776133"/>
            </a:xfrm>
            <a:prstGeom prst="rect">
              <a:avLst/>
            </a:prstGeom>
            <a:solidFill>
              <a:srgbClr val="C01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="" xmlns:a16="http://schemas.microsoft.com/office/drawing/2014/main" id="{9A6B33CA-8DE2-2D4B-9289-E71CFB3E25C8}"/>
                </a:ext>
              </a:extLst>
            </p:cNvPr>
            <p:cNvSpPr txBox="1"/>
            <p:nvPr/>
          </p:nvSpPr>
          <p:spPr>
            <a:xfrm>
              <a:off x="11252378" y="157233"/>
              <a:ext cx="5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solidFill>
                    <a:schemeClr val="bg1"/>
                  </a:solidFill>
                </a:rPr>
                <a:t>10</a:t>
              </a:r>
              <a:endParaRPr lang="pl-PL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688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D3EA349A-E922-0F47-9698-658CC51FF667}"/>
              </a:ext>
            </a:extLst>
          </p:cNvPr>
          <p:cNvGrpSpPr/>
          <p:nvPr/>
        </p:nvGrpSpPr>
        <p:grpSpPr>
          <a:xfrm>
            <a:off x="0" y="409037"/>
            <a:ext cx="3093457" cy="142043"/>
            <a:chOff x="3653572" y="438181"/>
            <a:chExt cx="3093457" cy="142043"/>
          </a:xfrm>
        </p:grpSpPr>
        <p:cxnSp>
          <p:nvCxnSpPr>
            <p:cNvPr id="8" name="Łącznik prosty 7">
              <a:extLst>
                <a:ext uri="{FF2B5EF4-FFF2-40B4-BE49-F238E27FC236}">
                  <a16:creationId xmlns="" xmlns:a16="http://schemas.microsoft.com/office/drawing/2014/main" id="{B6DD5E2B-32C8-AE41-ABDC-887C9A6BC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3572" y="506027"/>
              <a:ext cx="3093457" cy="317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="" xmlns:a16="http://schemas.microsoft.com/office/drawing/2014/main" id="{95B4A8F9-1ABB-2D42-B28E-C47E2CAC302D}"/>
                </a:ext>
              </a:extLst>
            </p:cNvPr>
            <p:cNvCxnSpPr/>
            <p:nvPr/>
          </p:nvCxnSpPr>
          <p:spPr>
            <a:xfrm>
              <a:off x="6747029" y="438181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835CA860-2B38-884A-9DE1-4F08841CD6B2}"/>
              </a:ext>
            </a:extLst>
          </p:cNvPr>
          <p:cNvGrpSpPr/>
          <p:nvPr/>
        </p:nvGrpSpPr>
        <p:grpSpPr>
          <a:xfrm rot="10800000">
            <a:off x="5679928" y="6288055"/>
            <a:ext cx="6512072" cy="142043"/>
            <a:chOff x="234957" y="435006"/>
            <a:chExt cx="6512072" cy="142043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379EDD51-92B9-2E43-A4A4-09B12143FC98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34957" y="483987"/>
              <a:ext cx="6512071" cy="2204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869912BE-180A-C84D-AF06-15DD8F871ADB}"/>
                </a:ext>
              </a:extLst>
            </p:cNvPr>
            <p:cNvCxnSpPr/>
            <p:nvPr/>
          </p:nvCxnSpPr>
          <p:spPr>
            <a:xfrm>
              <a:off x="6747029" y="43500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68CAAE60-1F55-C94D-9758-17145BCD2237}"/>
              </a:ext>
            </a:extLst>
          </p:cNvPr>
          <p:cNvSpPr txBox="1"/>
          <p:nvPr/>
        </p:nvSpPr>
        <p:spPr>
          <a:xfrm>
            <a:off x="430090" y="6128245"/>
            <a:ext cx="5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03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="" xmlns:a16="http://schemas.microsoft.com/office/drawing/2014/main" id="{41F586F7-037A-A742-9637-3AAA8F59FDD0}"/>
              </a:ext>
            </a:extLst>
          </p:cNvPr>
          <p:cNvGrpSpPr/>
          <p:nvPr/>
        </p:nvGrpSpPr>
        <p:grpSpPr>
          <a:xfrm>
            <a:off x="906654" y="1252784"/>
            <a:ext cx="10198004" cy="5550972"/>
            <a:chOff x="905387" y="1009102"/>
            <a:chExt cx="10198004" cy="5550972"/>
          </a:xfrm>
        </p:grpSpPr>
        <p:sp>
          <p:nvSpPr>
            <p:cNvPr id="10" name="pole tekstowe 9">
              <a:extLst>
                <a:ext uri="{FF2B5EF4-FFF2-40B4-BE49-F238E27FC236}">
                  <a16:creationId xmlns="" xmlns:a16="http://schemas.microsoft.com/office/drawing/2014/main" id="{5D3A8089-1B7D-3E4E-94CC-79B9ADA6F8EC}"/>
                </a:ext>
              </a:extLst>
            </p:cNvPr>
            <p:cNvSpPr txBox="1"/>
            <p:nvPr/>
          </p:nvSpPr>
          <p:spPr>
            <a:xfrm>
              <a:off x="1009462" y="1009102"/>
              <a:ext cx="8858985" cy="433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960"/>
                </a:lnSpc>
              </a:pPr>
              <a:r>
                <a:rPr lang="pl-PL" sz="4400" b="1" dirty="0">
                  <a:solidFill>
                    <a:srgbClr val="263779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Etapy i termin realizacji projektu</a:t>
              </a:r>
              <a:endParaRPr lang="pl-PL" sz="4400" b="1" dirty="0"/>
            </a:p>
          </p:txBody>
        </p:sp>
        <p:sp>
          <p:nvSpPr>
            <p:cNvPr id="17" name="pole tekstowe 16">
              <a:extLst>
                <a:ext uri="{FF2B5EF4-FFF2-40B4-BE49-F238E27FC236}">
                  <a16:creationId xmlns="" xmlns:a16="http://schemas.microsoft.com/office/drawing/2014/main" id="{021924C2-E91A-C44D-A899-DE079754372F}"/>
                </a:ext>
              </a:extLst>
            </p:cNvPr>
            <p:cNvSpPr txBox="1"/>
            <p:nvPr/>
          </p:nvSpPr>
          <p:spPr>
            <a:xfrm>
              <a:off x="905387" y="1594612"/>
              <a:ext cx="10198004" cy="4965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ts val="1860"/>
                </a:lnSpc>
              </a:pPr>
              <a:r>
                <a:rPr lang="pl-PL" sz="2000" dirty="0" smtClean="0">
                  <a:solidFill>
                    <a:srgbClr val="263779"/>
                  </a:solidFill>
                </a:rPr>
                <a:t>ETAP I – bieżące szkolenie celem  pozyskania 50 Lokalnych Koordynatorów Nadzorujących, dalej LKN</a:t>
              </a:r>
            </a:p>
            <a:p>
              <a:pPr algn="just">
                <a:lnSpc>
                  <a:spcPts val="1860"/>
                </a:lnSpc>
              </a:pPr>
              <a:endParaRPr lang="pl-PL" sz="2000" dirty="0">
                <a:solidFill>
                  <a:srgbClr val="263779"/>
                </a:solidFill>
              </a:endParaRPr>
            </a:p>
            <a:p>
              <a:pPr algn="just">
                <a:lnSpc>
                  <a:spcPts val="1860"/>
                </a:lnSpc>
              </a:pPr>
              <a:r>
                <a:rPr lang="pl-PL" sz="2000" dirty="0">
                  <a:solidFill>
                    <a:srgbClr val="263779"/>
                  </a:solidFill>
                </a:rPr>
                <a:t>ETAP II - zaangażowanie lokalnej (gminnej) społeczności w proces ewidencjonowania Cudów Regionu, w tym rekrutacja wolontariuszy </a:t>
              </a:r>
              <a:r>
                <a:rPr lang="pl-PL" sz="2000" dirty="0" smtClean="0">
                  <a:solidFill>
                    <a:srgbClr val="263779"/>
                  </a:solidFill>
                </a:rPr>
                <a:t>(min. 10 osób) oraz </a:t>
              </a:r>
              <a:r>
                <a:rPr lang="pl-PL" sz="2000" dirty="0">
                  <a:solidFill>
                    <a:srgbClr val="263779"/>
                  </a:solidFill>
                </a:rPr>
                <a:t>organizacja przez LKN szkolenia szczebla regionalnego</a:t>
              </a:r>
              <a:r>
                <a:rPr lang="pl-PL" sz="2000" dirty="0" smtClean="0">
                  <a:solidFill>
                    <a:srgbClr val="263779"/>
                  </a:solidFill>
                </a:rPr>
                <a:t>.</a:t>
              </a:r>
            </a:p>
            <a:p>
              <a:pPr algn="just">
                <a:lnSpc>
                  <a:spcPts val="1860"/>
                </a:lnSpc>
              </a:pPr>
              <a:endParaRPr lang="pl-PL" sz="2000" dirty="0">
                <a:solidFill>
                  <a:srgbClr val="263779"/>
                </a:solidFill>
              </a:endParaRPr>
            </a:p>
            <a:p>
              <a:pPr lvl="0" algn="just">
                <a:lnSpc>
                  <a:spcPts val="1860"/>
                </a:lnSpc>
              </a:pPr>
              <a:r>
                <a:rPr lang="pl-PL" sz="2000" dirty="0" smtClean="0">
                  <a:solidFill>
                    <a:srgbClr val="263779"/>
                  </a:solidFill>
                </a:rPr>
                <a:t>ETAP III - </a:t>
              </a:r>
              <a:r>
                <a:rPr lang="pl-PL" sz="2000" dirty="0">
                  <a:solidFill>
                    <a:srgbClr val="263779"/>
                  </a:solidFill>
                  <a:ea typeface="Calibri"/>
                  <a:cs typeface="Calibri"/>
                  <a:sym typeface="Calibri"/>
                </a:rPr>
                <a:t>korzystając z dostępnych narzędzi i metod – przeprowadzenie przez przeszkolone zespoły procesu identyfikacji, oceny oraz inwentaryzacji Gminnych Cudów </a:t>
              </a:r>
              <a:r>
                <a:rPr lang="pl-PL" sz="2000" dirty="0" smtClean="0">
                  <a:solidFill>
                    <a:srgbClr val="263779"/>
                  </a:solidFill>
                  <a:ea typeface="Calibri"/>
                  <a:cs typeface="Calibri"/>
                  <a:sym typeface="Calibri"/>
                </a:rPr>
                <a:t>Regionu</a:t>
              </a:r>
            </a:p>
            <a:p>
              <a:pPr lvl="0" algn="just">
                <a:lnSpc>
                  <a:spcPts val="1860"/>
                </a:lnSpc>
              </a:pPr>
              <a:endParaRPr lang="pl-PL" sz="2000" dirty="0">
                <a:solidFill>
                  <a:srgbClr val="263779"/>
                </a:solidFill>
                <a:ea typeface="Calibri"/>
                <a:cs typeface="Calibri"/>
                <a:sym typeface="Calibri"/>
              </a:endParaRPr>
            </a:p>
            <a:p>
              <a:pPr lvl="0" algn="just">
                <a:lnSpc>
                  <a:spcPts val="1860"/>
                </a:lnSpc>
              </a:pPr>
              <a:r>
                <a:rPr lang="pl-PL" sz="2000" dirty="0">
                  <a:solidFill>
                    <a:srgbClr val="263779"/>
                  </a:solidFill>
                  <a:ea typeface="Calibri"/>
                  <a:cs typeface="Calibri"/>
                  <a:sym typeface="Calibri"/>
                </a:rPr>
                <a:t>ETAP IV - </a:t>
              </a:r>
              <a:r>
                <a:rPr lang="pl-PL" sz="2000" dirty="0" smtClean="0">
                  <a:solidFill>
                    <a:srgbClr val="263779"/>
                  </a:solidFill>
                  <a:ea typeface="Calibri"/>
                  <a:cs typeface="Calibri"/>
                  <a:sym typeface="Calibri"/>
                </a:rPr>
                <a:t>Organizacja </a:t>
              </a:r>
              <a:r>
                <a:rPr lang="pl-PL" sz="2000" dirty="0">
                  <a:solidFill>
                    <a:srgbClr val="263779"/>
                  </a:solidFill>
                  <a:ea typeface="Calibri"/>
                  <a:cs typeface="Calibri"/>
                  <a:sym typeface="Calibri"/>
                </a:rPr>
                <a:t>konferencji podsumowującej zadanie, w tym prezentującej i promującej stworzony produkt projektu – ogólnopolską bazę Gminnych Cudów Regionu. </a:t>
              </a:r>
            </a:p>
            <a:p>
              <a:pPr lvl="0" algn="just">
                <a:lnSpc>
                  <a:spcPts val="1860"/>
                </a:lnSpc>
              </a:pPr>
              <a:endParaRPr lang="pl-PL" sz="20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endParaRPr>
            </a:p>
            <a:p>
              <a:pPr lvl="0" algn="just">
                <a:lnSpc>
                  <a:spcPts val="1860"/>
                </a:lnSpc>
              </a:pPr>
              <a:endParaRPr lang="pl-PL" sz="2000" dirty="0">
                <a:solidFill>
                  <a:srgbClr val="263779"/>
                </a:solidFill>
                <a:ea typeface="Calibri"/>
                <a:cs typeface="Calibri"/>
                <a:sym typeface="Calibri"/>
              </a:endParaRPr>
            </a:p>
            <a:p>
              <a:pPr algn="ctr">
                <a:lnSpc>
                  <a:spcPts val="1860"/>
                </a:lnSpc>
              </a:pPr>
              <a:r>
                <a:rPr lang="pl-PL" sz="2000" b="1" dirty="0" smtClean="0">
                  <a:solidFill>
                    <a:srgbClr val="263779"/>
                  </a:solidFill>
                </a:rPr>
                <a:t>Wykaz gmin wyłączonych  dostępny na stronie internetowej</a:t>
              </a:r>
            </a:p>
            <a:p>
              <a:pPr algn="ctr">
                <a:lnSpc>
                  <a:spcPts val="1860"/>
                </a:lnSpc>
              </a:pPr>
              <a:endParaRPr lang="pl-PL" sz="2000" b="1" dirty="0">
                <a:solidFill>
                  <a:srgbClr val="263779"/>
                </a:solidFill>
              </a:endParaRPr>
            </a:p>
            <a:p>
              <a:pPr algn="ctr">
                <a:lnSpc>
                  <a:spcPts val="1860"/>
                </a:lnSpc>
              </a:pPr>
              <a:r>
                <a:rPr lang="pl-PL" sz="2000" b="1" dirty="0" smtClean="0">
                  <a:solidFill>
                    <a:srgbClr val="263779"/>
                  </a:solidFill>
                </a:rPr>
                <a:t>Zakończenie działań LKN – 15 grudnia 2024r.</a:t>
              </a:r>
              <a:endParaRPr lang="pl-PL" sz="2000" b="1" dirty="0">
                <a:solidFill>
                  <a:srgbClr val="263779"/>
                </a:solidFill>
              </a:endParaRPr>
            </a:p>
            <a:p>
              <a:pPr lvl="0" algn="just">
                <a:lnSpc>
                  <a:spcPts val="1860"/>
                </a:lnSpc>
              </a:pPr>
              <a:endParaRPr lang="pl-PL" sz="2000" dirty="0">
                <a:solidFill>
                  <a:srgbClr val="263779"/>
                </a:solidFill>
                <a:ea typeface="Calibri"/>
                <a:cs typeface="Calibri"/>
                <a:sym typeface="Calibri"/>
              </a:endParaRPr>
            </a:p>
            <a:p>
              <a:pPr algn="just">
                <a:lnSpc>
                  <a:spcPts val="1860"/>
                </a:lnSpc>
              </a:pPr>
              <a:endParaRPr lang="pl-PL" sz="2000" dirty="0">
                <a:solidFill>
                  <a:srgbClr val="263779"/>
                </a:solidFill>
              </a:endParaRPr>
            </a:p>
            <a:p>
              <a:pPr algn="just">
                <a:lnSpc>
                  <a:spcPts val="1860"/>
                </a:lnSpc>
              </a:pPr>
              <a:endParaRPr lang="pl-PL" sz="2000" dirty="0">
                <a:solidFill>
                  <a:srgbClr val="263779"/>
                </a:solidFill>
              </a:endParaRPr>
            </a:p>
          </p:txBody>
        </p:sp>
      </p:grp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67F972B8-A010-8848-A004-750EF5A0CC87}"/>
              </a:ext>
            </a:extLst>
          </p:cNvPr>
          <p:cNvGrpSpPr/>
          <p:nvPr/>
        </p:nvGrpSpPr>
        <p:grpSpPr>
          <a:xfrm>
            <a:off x="218546" y="6081867"/>
            <a:ext cx="790916" cy="776133"/>
            <a:chOff x="11084833" y="0"/>
            <a:chExt cx="790916" cy="776133"/>
          </a:xfrm>
        </p:grpSpPr>
        <p:sp>
          <p:nvSpPr>
            <p:cNvPr id="16" name="Prostokąt 15">
              <a:extLst>
                <a:ext uri="{FF2B5EF4-FFF2-40B4-BE49-F238E27FC236}">
                  <a16:creationId xmlns="" xmlns:a16="http://schemas.microsoft.com/office/drawing/2014/main" id="{42A92E1D-1D00-D046-B593-D97D4EE75EC8}"/>
                </a:ext>
              </a:extLst>
            </p:cNvPr>
            <p:cNvSpPr/>
            <p:nvPr/>
          </p:nvSpPr>
          <p:spPr>
            <a:xfrm>
              <a:off x="11084833" y="0"/>
              <a:ext cx="790916" cy="776133"/>
            </a:xfrm>
            <a:prstGeom prst="rect">
              <a:avLst/>
            </a:prstGeom>
            <a:solidFill>
              <a:srgbClr val="C01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="" xmlns:a16="http://schemas.microsoft.com/office/drawing/2014/main" id="{9A6B33CA-8DE2-2D4B-9289-E71CFB3E25C8}"/>
                </a:ext>
              </a:extLst>
            </p:cNvPr>
            <p:cNvSpPr txBox="1"/>
            <p:nvPr/>
          </p:nvSpPr>
          <p:spPr>
            <a:xfrm>
              <a:off x="11252378" y="157233"/>
              <a:ext cx="5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solidFill>
                    <a:schemeClr val="bg1"/>
                  </a:solidFill>
                </a:rPr>
                <a:t>02</a:t>
              </a:r>
              <a:endParaRPr lang="pl-PL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610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D3EA349A-E922-0F47-9698-658CC51FF667}"/>
              </a:ext>
            </a:extLst>
          </p:cNvPr>
          <p:cNvGrpSpPr/>
          <p:nvPr/>
        </p:nvGrpSpPr>
        <p:grpSpPr>
          <a:xfrm>
            <a:off x="0" y="409037"/>
            <a:ext cx="3093457" cy="142043"/>
            <a:chOff x="3653572" y="438181"/>
            <a:chExt cx="3093457" cy="142043"/>
          </a:xfrm>
        </p:grpSpPr>
        <p:cxnSp>
          <p:nvCxnSpPr>
            <p:cNvPr id="8" name="Łącznik prosty 7">
              <a:extLst>
                <a:ext uri="{FF2B5EF4-FFF2-40B4-BE49-F238E27FC236}">
                  <a16:creationId xmlns="" xmlns:a16="http://schemas.microsoft.com/office/drawing/2014/main" id="{B6DD5E2B-32C8-AE41-ABDC-887C9A6BC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3572" y="506027"/>
              <a:ext cx="3093457" cy="317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="" xmlns:a16="http://schemas.microsoft.com/office/drawing/2014/main" id="{95B4A8F9-1ABB-2D42-B28E-C47E2CAC302D}"/>
                </a:ext>
              </a:extLst>
            </p:cNvPr>
            <p:cNvCxnSpPr/>
            <p:nvPr/>
          </p:nvCxnSpPr>
          <p:spPr>
            <a:xfrm>
              <a:off x="6747029" y="438181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835CA860-2B38-884A-9DE1-4F08841CD6B2}"/>
              </a:ext>
            </a:extLst>
          </p:cNvPr>
          <p:cNvGrpSpPr/>
          <p:nvPr/>
        </p:nvGrpSpPr>
        <p:grpSpPr>
          <a:xfrm rot="10800000">
            <a:off x="5679928" y="6288055"/>
            <a:ext cx="6512072" cy="142043"/>
            <a:chOff x="234957" y="435006"/>
            <a:chExt cx="6512072" cy="142043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379EDD51-92B9-2E43-A4A4-09B12143FC98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34957" y="483987"/>
              <a:ext cx="6512071" cy="2204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869912BE-180A-C84D-AF06-15DD8F871ADB}"/>
                </a:ext>
              </a:extLst>
            </p:cNvPr>
            <p:cNvCxnSpPr/>
            <p:nvPr/>
          </p:nvCxnSpPr>
          <p:spPr>
            <a:xfrm>
              <a:off x="6747029" y="43500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68CAAE60-1F55-C94D-9758-17145BCD2237}"/>
              </a:ext>
            </a:extLst>
          </p:cNvPr>
          <p:cNvSpPr txBox="1"/>
          <p:nvPr/>
        </p:nvSpPr>
        <p:spPr>
          <a:xfrm>
            <a:off x="430090" y="6128245"/>
            <a:ext cx="5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5D3A8089-1B7D-3E4E-94CC-79B9ADA6F8EC}"/>
              </a:ext>
            </a:extLst>
          </p:cNvPr>
          <p:cNvSpPr txBox="1"/>
          <p:nvPr/>
        </p:nvSpPr>
        <p:spPr>
          <a:xfrm>
            <a:off x="386091" y="726969"/>
            <a:ext cx="1102168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pl-PL" sz="4400" b="1" dirty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Schemat realizacji projektu </a:t>
            </a:r>
            <a:r>
              <a:rPr lang="pl-PL" sz="4400" b="1" dirty="0" smtClean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postępowanie krok</a:t>
            </a:r>
          </a:p>
          <a:p>
            <a:pPr algn="ctr">
              <a:lnSpc>
                <a:spcPts val="1960"/>
              </a:lnSpc>
            </a:pPr>
            <a:endParaRPr lang="pl-PL" sz="4400" b="1" dirty="0">
              <a:solidFill>
                <a:srgbClr val="26377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>
              <a:lnSpc>
                <a:spcPts val="1960"/>
              </a:lnSpc>
            </a:pPr>
            <a:r>
              <a:rPr lang="pl-PL" sz="4400" b="1" dirty="0" smtClean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po kroku – obowiązki  merytoryczne</a:t>
            </a:r>
          </a:p>
          <a:p>
            <a:pPr algn="ctr">
              <a:lnSpc>
                <a:spcPts val="1960"/>
              </a:lnSpc>
            </a:pPr>
            <a:endParaRPr lang="pl-PL" sz="4400" b="1" dirty="0">
              <a:solidFill>
                <a:srgbClr val="263779"/>
              </a:solidFill>
            </a:endParaRPr>
          </a:p>
          <a:p>
            <a:pPr marL="285750" indent="-285750">
              <a:lnSpc>
                <a:spcPts val="1960"/>
              </a:lnSpc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marL="285750" indent="-285750" algn="just">
              <a:lnSpc>
                <a:spcPts val="1960"/>
              </a:lnSpc>
              <a:buFont typeface="Wingdings" panose="05000000000000000000" pitchFamily="2" charset="2"/>
              <a:buChar char="§"/>
            </a:pPr>
            <a:r>
              <a:rPr lang="pl-PL" sz="1600" b="1" dirty="0"/>
              <a:t>Ze strony internetowej Projektu</a:t>
            </a:r>
            <a:r>
              <a:rPr lang="pl-PL" sz="1600" dirty="0"/>
              <a:t> pobierz broszurę szkoleniową i prezentację na Szkolenie Regionalne; zbierz (zrekrutuj) wolontariuszy </a:t>
            </a:r>
            <a:r>
              <a:rPr lang="pl-PL" sz="1600" i="1" dirty="0"/>
              <a:t>(nie mniej niż 10 os.)</a:t>
            </a:r>
            <a:r>
              <a:rPr lang="pl-PL" sz="1600" dirty="0"/>
              <a:t> oraz przeprowadź dla nich krótkie </a:t>
            </a:r>
            <a:r>
              <a:rPr lang="pl-PL" sz="1600" dirty="0" smtClean="0"/>
              <a:t>szkolenie. </a:t>
            </a:r>
          </a:p>
          <a:p>
            <a:pPr marL="285750" indent="-285750" algn="just">
              <a:lnSpc>
                <a:spcPts val="1960"/>
              </a:lnSpc>
              <a:buFont typeface="Wingdings" panose="05000000000000000000" pitchFamily="2" charset="2"/>
              <a:buChar char="§"/>
            </a:pPr>
            <a:endParaRPr lang="pl-PL" sz="1600" dirty="0" smtClean="0"/>
          </a:p>
          <a:p>
            <a:pPr marL="285750" lvl="0" indent="-285750" algn="just">
              <a:lnSpc>
                <a:spcPts val="196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Po zakończonym szkoleniu i wspólnych ustaleniach, opracujcie materiał tekstowy i graficzny/filmowy/dźwiękowy etc. 10 cudów regionu. Postępując zgodnie z instrukcją korzystania z systemu strony internetowej Gminne Cuda Regionu </a:t>
            </a:r>
            <a:r>
              <a:rPr lang="pl-PL" sz="1600" b="1" i="1" dirty="0"/>
              <a:t>(</a:t>
            </a:r>
            <a:r>
              <a:rPr lang="pl-PL" sz="1600" b="1" i="1" u="sng" dirty="0">
                <a:hlinkClick r:id="rId2"/>
              </a:rPr>
              <a:t>www.cudaregionu.fundacja-hereditas.pl</a:t>
            </a:r>
            <a:r>
              <a:rPr lang="pl-PL" sz="1600" i="1" dirty="0"/>
              <a:t>)</a:t>
            </a:r>
            <a:r>
              <a:rPr lang="pl-PL" sz="1600" dirty="0"/>
              <a:t>, wprowadźcie zidentyfikowane „cuda”. Na rekordy czekamy </a:t>
            </a:r>
            <a:r>
              <a:rPr lang="pl-PL" sz="1600" b="1" u="sng" dirty="0"/>
              <a:t>maksymalnie do</a:t>
            </a:r>
            <a:r>
              <a:rPr lang="pl-PL" sz="1600" u="sng" dirty="0"/>
              <a:t> </a:t>
            </a:r>
            <a:r>
              <a:rPr lang="pl-PL" sz="1600" b="1" u="sng" dirty="0"/>
              <a:t>15 grudnia 2024 r</a:t>
            </a:r>
            <a:r>
              <a:rPr lang="pl-PL" sz="1600" b="1" dirty="0"/>
              <a:t>. </a:t>
            </a:r>
            <a:r>
              <a:rPr lang="pl-PL" sz="1600" dirty="0"/>
              <a:t>Rekordy dodane po tym dniu </a:t>
            </a:r>
            <a:r>
              <a:rPr lang="pl-PL" sz="1600" b="1" u="sng" dirty="0"/>
              <a:t>nie będą wliczane</a:t>
            </a:r>
            <a:r>
              <a:rPr lang="pl-PL" sz="1600" dirty="0"/>
              <a:t> do ogólnej puli przesłanych przez Koordynatora obiektów</a:t>
            </a:r>
            <a:r>
              <a:rPr lang="pl-PL" sz="1600" dirty="0" smtClean="0"/>
              <a:t>.</a:t>
            </a:r>
          </a:p>
          <a:p>
            <a:pPr marL="285750" lvl="0" indent="-285750" algn="just">
              <a:lnSpc>
                <a:spcPts val="1960"/>
              </a:lnSpc>
              <a:buFont typeface="Wingdings" panose="05000000000000000000" pitchFamily="2" charset="2"/>
              <a:buChar char="§"/>
            </a:pPr>
            <a:endParaRPr lang="pl-PL" sz="1600" dirty="0" smtClean="0"/>
          </a:p>
          <a:p>
            <a:pPr marL="285750" indent="-285750" algn="just">
              <a:lnSpc>
                <a:spcPts val="196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Jeśli wszystkie rekordy zostaną wprowadzone do bazy, pamiętaj o konieczności  wypełnieniu formularza sprawozdawczego, dostępnego pod adresem: </a:t>
            </a:r>
            <a:r>
              <a:rPr lang="pl-PL" sz="1600" b="1" u="sng" dirty="0">
                <a:hlinkClick r:id="rId3"/>
              </a:rPr>
              <a:t>https://</a:t>
            </a:r>
            <a:r>
              <a:rPr lang="pl-PL" sz="1600" b="1" u="sng" dirty="0" smtClean="0">
                <a:hlinkClick r:id="rId3"/>
              </a:rPr>
              <a:t>form.jotform.com/242845783108059</a:t>
            </a:r>
            <a:r>
              <a:rPr lang="pl-PL" sz="1600" dirty="0" smtClean="0"/>
              <a:t> </a:t>
            </a:r>
            <a:r>
              <a:rPr lang="pl-PL" sz="1600" dirty="0"/>
              <a:t>Dopiero gdy wyślesz formularz, będziemy mogli przystąpić do weryfikacji wprowadzonych rekordów i – w przypadku pozytywnej oceny materiału oraz sprawozdania -  skierowania rachunku do wypłaty. Na przesłanie formularza sprawozdawczego masz czas maksymalnie do dn. </a:t>
            </a:r>
            <a:r>
              <a:rPr lang="pl-PL" sz="1600" b="1" u="sng" dirty="0"/>
              <a:t>15.12.2024 r.</a:t>
            </a:r>
            <a:r>
              <a:rPr lang="pl-PL" sz="1600" b="1" dirty="0"/>
              <a:t> </a:t>
            </a:r>
            <a:endParaRPr lang="pl-PL" sz="1600" b="1" dirty="0" smtClean="0"/>
          </a:p>
          <a:p>
            <a:pPr algn="just">
              <a:lnSpc>
                <a:spcPts val="1960"/>
              </a:lnSpc>
            </a:pPr>
            <a:endParaRPr lang="pl-PL" sz="1600" dirty="0"/>
          </a:p>
          <a:p>
            <a:pPr marL="285750" lvl="0" indent="-285750" algn="just">
              <a:lnSpc>
                <a:spcPts val="1960"/>
              </a:lnSpc>
              <a:buFont typeface="Wingdings" panose="05000000000000000000" pitchFamily="2" charset="2"/>
              <a:buChar char="§"/>
            </a:pPr>
            <a:r>
              <a:rPr lang="pl-PL" sz="1600" dirty="0" smtClean="0"/>
              <a:t> W przypadku </a:t>
            </a:r>
            <a:r>
              <a:rPr lang="pl-PL" sz="1600" dirty="0"/>
              <a:t>problemów technicznych związanych z obsługą bazy danych, pytań merytorycznych i innych wątpliwości, prosimy o kontakt mailowy na adres:</a:t>
            </a:r>
            <a:r>
              <a:rPr lang="pl-PL" sz="1600" i="1" dirty="0"/>
              <a:t> </a:t>
            </a:r>
            <a:r>
              <a:rPr lang="pl-PL" sz="1600" b="1" i="1" u="sng" dirty="0">
                <a:hlinkClick r:id="rId4"/>
              </a:rPr>
              <a:t>cuda@fundacja-hereditas.pl</a:t>
            </a:r>
            <a:endParaRPr lang="pl-PL" sz="1600" dirty="0"/>
          </a:p>
          <a:p>
            <a:pPr marL="285750" indent="-285750" algn="just">
              <a:lnSpc>
                <a:spcPts val="1960"/>
              </a:lnSpc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67F972B8-A010-8848-A004-750EF5A0CC87}"/>
              </a:ext>
            </a:extLst>
          </p:cNvPr>
          <p:cNvGrpSpPr/>
          <p:nvPr/>
        </p:nvGrpSpPr>
        <p:grpSpPr>
          <a:xfrm>
            <a:off x="218546" y="6081867"/>
            <a:ext cx="790916" cy="776133"/>
            <a:chOff x="11084833" y="0"/>
            <a:chExt cx="790916" cy="776133"/>
          </a:xfrm>
        </p:grpSpPr>
        <p:sp>
          <p:nvSpPr>
            <p:cNvPr id="16" name="Prostokąt 15">
              <a:extLst>
                <a:ext uri="{FF2B5EF4-FFF2-40B4-BE49-F238E27FC236}">
                  <a16:creationId xmlns="" xmlns:a16="http://schemas.microsoft.com/office/drawing/2014/main" id="{42A92E1D-1D00-D046-B593-D97D4EE75EC8}"/>
                </a:ext>
              </a:extLst>
            </p:cNvPr>
            <p:cNvSpPr/>
            <p:nvPr/>
          </p:nvSpPr>
          <p:spPr>
            <a:xfrm>
              <a:off x="11084833" y="0"/>
              <a:ext cx="790916" cy="776133"/>
            </a:xfrm>
            <a:prstGeom prst="rect">
              <a:avLst/>
            </a:prstGeom>
            <a:solidFill>
              <a:srgbClr val="C01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="" xmlns:a16="http://schemas.microsoft.com/office/drawing/2014/main" id="{9A6B33CA-8DE2-2D4B-9289-E71CFB3E25C8}"/>
                </a:ext>
              </a:extLst>
            </p:cNvPr>
            <p:cNvSpPr txBox="1"/>
            <p:nvPr/>
          </p:nvSpPr>
          <p:spPr>
            <a:xfrm>
              <a:off x="11252378" y="157233"/>
              <a:ext cx="5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solidFill>
                    <a:schemeClr val="bg1"/>
                  </a:solidFill>
                </a:rPr>
                <a:t>03</a:t>
              </a:r>
              <a:endParaRPr lang="pl-PL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8570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D3EA349A-E922-0F47-9698-658CC51FF667}"/>
              </a:ext>
            </a:extLst>
          </p:cNvPr>
          <p:cNvGrpSpPr/>
          <p:nvPr/>
        </p:nvGrpSpPr>
        <p:grpSpPr>
          <a:xfrm>
            <a:off x="0" y="409037"/>
            <a:ext cx="3093457" cy="142043"/>
            <a:chOff x="3653572" y="438181"/>
            <a:chExt cx="3093457" cy="142043"/>
          </a:xfrm>
        </p:grpSpPr>
        <p:cxnSp>
          <p:nvCxnSpPr>
            <p:cNvPr id="8" name="Łącznik prosty 7">
              <a:extLst>
                <a:ext uri="{FF2B5EF4-FFF2-40B4-BE49-F238E27FC236}">
                  <a16:creationId xmlns="" xmlns:a16="http://schemas.microsoft.com/office/drawing/2014/main" id="{B6DD5E2B-32C8-AE41-ABDC-887C9A6BC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3572" y="506027"/>
              <a:ext cx="3093457" cy="317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="" xmlns:a16="http://schemas.microsoft.com/office/drawing/2014/main" id="{95B4A8F9-1ABB-2D42-B28E-C47E2CAC302D}"/>
                </a:ext>
              </a:extLst>
            </p:cNvPr>
            <p:cNvCxnSpPr/>
            <p:nvPr/>
          </p:nvCxnSpPr>
          <p:spPr>
            <a:xfrm>
              <a:off x="6747029" y="438181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835CA860-2B38-884A-9DE1-4F08841CD6B2}"/>
              </a:ext>
            </a:extLst>
          </p:cNvPr>
          <p:cNvGrpSpPr/>
          <p:nvPr/>
        </p:nvGrpSpPr>
        <p:grpSpPr>
          <a:xfrm rot="10800000">
            <a:off x="5679928" y="6288055"/>
            <a:ext cx="6512072" cy="142043"/>
            <a:chOff x="234957" y="435006"/>
            <a:chExt cx="6512072" cy="142043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379EDD51-92B9-2E43-A4A4-09B12143FC98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34957" y="483987"/>
              <a:ext cx="6512071" cy="2204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869912BE-180A-C84D-AF06-15DD8F871ADB}"/>
                </a:ext>
              </a:extLst>
            </p:cNvPr>
            <p:cNvCxnSpPr/>
            <p:nvPr/>
          </p:nvCxnSpPr>
          <p:spPr>
            <a:xfrm>
              <a:off x="6747029" y="43500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68CAAE60-1F55-C94D-9758-17145BCD2237}"/>
              </a:ext>
            </a:extLst>
          </p:cNvPr>
          <p:cNvSpPr txBox="1"/>
          <p:nvPr/>
        </p:nvSpPr>
        <p:spPr>
          <a:xfrm>
            <a:off x="430090" y="6128245"/>
            <a:ext cx="5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5D3A8089-1B7D-3E4E-94CC-79B9ADA6F8EC}"/>
              </a:ext>
            </a:extLst>
          </p:cNvPr>
          <p:cNvSpPr txBox="1"/>
          <p:nvPr/>
        </p:nvSpPr>
        <p:spPr>
          <a:xfrm>
            <a:off x="386090" y="1031768"/>
            <a:ext cx="110216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pl-PL" sz="4400" b="1" dirty="0" smtClean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OBOWIĄZKI INFORMACYJNE</a:t>
            </a: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/>
          </a:p>
        </p:txBody>
      </p: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67F972B8-A010-8848-A004-750EF5A0CC87}"/>
              </a:ext>
            </a:extLst>
          </p:cNvPr>
          <p:cNvGrpSpPr/>
          <p:nvPr/>
        </p:nvGrpSpPr>
        <p:grpSpPr>
          <a:xfrm>
            <a:off x="218546" y="6081867"/>
            <a:ext cx="790916" cy="776133"/>
            <a:chOff x="11084833" y="0"/>
            <a:chExt cx="790916" cy="776133"/>
          </a:xfrm>
        </p:grpSpPr>
        <p:sp>
          <p:nvSpPr>
            <p:cNvPr id="16" name="Prostokąt 15">
              <a:extLst>
                <a:ext uri="{FF2B5EF4-FFF2-40B4-BE49-F238E27FC236}">
                  <a16:creationId xmlns="" xmlns:a16="http://schemas.microsoft.com/office/drawing/2014/main" id="{42A92E1D-1D00-D046-B593-D97D4EE75EC8}"/>
                </a:ext>
              </a:extLst>
            </p:cNvPr>
            <p:cNvSpPr/>
            <p:nvPr/>
          </p:nvSpPr>
          <p:spPr>
            <a:xfrm>
              <a:off x="11084833" y="0"/>
              <a:ext cx="790916" cy="776133"/>
            </a:xfrm>
            <a:prstGeom prst="rect">
              <a:avLst/>
            </a:prstGeom>
            <a:solidFill>
              <a:srgbClr val="C01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="" xmlns:a16="http://schemas.microsoft.com/office/drawing/2014/main" id="{9A6B33CA-8DE2-2D4B-9289-E71CFB3E25C8}"/>
                </a:ext>
              </a:extLst>
            </p:cNvPr>
            <p:cNvSpPr txBox="1"/>
            <p:nvPr/>
          </p:nvSpPr>
          <p:spPr>
            <a:xfrm>
              <a:off x="11252378" y="157233"/>
              <a:ext cx="5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solidFill>
                    <a:schemeClr val="bg1"/>
                  </a:solidFill>
                </a:rPr>
                <a:t>04</a:t>
              </a:r>
              <a:endParaRPr lang="pl-PL" sz="2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26" name="Picture 2" descr="C:\Users\Praca\Downloads\classroom-381895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28" y="1847376"/>
            <a:ext cx="5935085" cy="422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raca\Downloads\KPO_plakat A3_poziom_wzór.pd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901" y="1522579"/>
            <a:ext cx="3645857" cy="257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 2"/>
          <p:cNvSpPr/>
          <p:nvPr/>
        </p:nvSpPr>
        <p:spPr>
          <a:xfrm>
            <a:off x="7329714" y="1847376"/>
            <a:ext cx="465908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solidFill>
                  <a:srgbClr val="263779"/>
                </a:solidFill>
              </a:rPr>
              <a:t>1. Włączenie </a:t>
            </a:r>
            <a:r>
              <a:rPr lang="pl-PL" sz="1600" dirty="0">
                <a:solidFill>
                  <a:srgbClr val="263779"/>
                </a:solidFill>
              </a:rPr>
              <a:t>do Procesu identyfikacji, oceny i ewidencjonowania Gminnych Cudów Regionu min. 10 Wolontariuszy</a:t>
            </a:r>
            <a:r>
              <a:rPr lang="pl-PL" sz="1600" dirty="0" smtClean="0">
                <a:solidFill>
                  <a:srgbClr val="263779"/>
                </a:solidFill>
              </a:rPr>
              <a:t>;</a:t>
            </a:r>
          </a:p>
          <a:p>
            <a:endParaRPr lang="pl-PL" sz="1600" dirty="0">
              <a:solidFill>
                <a:srgbClr val="263779"/>
              </a:solidFill>
            </a:endParaRPr>
          </a:p>
          <a:p>
            <a:r>
              <a:rPr lang="pl-PL" sz="1600" dirty="0" smtClean="0">
                <a:solidFill>
                  <a:srgbClr val="263779"/>
                </a:solidFill>
              </a:rPr>
              <a:t>2. </a:t>
            </a:r>
            <a:r>
              <a:rPr lang="pl-PL" sz="1600" dirty="0">
                <a:solidFill>
                  <a:srgbClr val="263779"/>
                </a:solidFill>
              </a:rPr>
              <a:t>P</a:t>
            </a:r>
            <a:r>
              <a:rPr lang="pl-PL" sz="1600" dirty="0" smtClean="0">
                <a:solidFill>
                  <a:srgbClr val="263779"/>
                </a:solidFill>
              </a:rPr>
              <a:t>rzeprowadzenie </a:t>
            </a:r>
            <a:r>
              <a:rPr lang="pl-PL" sz="1600" dirty="0">
                <a:solidFill>
                  <a:srgbClr val="263779"/>
                </a:solidFill>
              </a:rPr>
              <a:t>Szkolenia regionalnego; </a:t>
            </a:r>
            <a:endParaRPr lang="pl-PL" sz="1600" dirty="0" smtClean="0">
              <a:solidFill>
                <a:srgbClr val="263779"/>
              </a:solidFill>
            </a:endParaRPr>
          </a:p>
          <a:p>
            <a:endParaRPr lang="pl-PL" sz="1600" dirty="0">
              <a:solidFill>
                <a:srgbClr val="263779"/>
              </a:solidFill>
            </a:endParaRPr>
          </a:p>
          <a:p>
            <a:r>
              <a:rPr lang="pl-PL" sz="1600" dirty="0" smtClean="0">
                <a:solidFill>
                  <a:srgbClr val="263779"/>
                </a:solidFill>
              </a:rPr>
              <a:t>3. Realizacja </a:t>
            </a:r>
            <a:r>
              <a:rPr lang="pl-PL" sz="1600" dirty="0">
                <a:solidFill>
                  <a:srgbClr val="263779"/>
                </a:solidFill>
              </a:rPr>
              <a:t>obowiązku informacyjnego; </a:t>
            </a:r>
            <a:endParaRPr lang="pl-PL" sz="1600" dirty="0" smtClean="0">
              <a:solidFill>
                <a:srgbClr val="263779"/>
              </a:solidFill>
            </a:endParaRPr>
          </a:p>
          <a:p>
            <a:endParaRPr lang="pl-PL" sz="1600" dirty="0">
              <a:solidFill>
                <a:srgbClr val="263779"/>
              </a:solidFill>
            </a:endParaRPr>
          </a:p>
          <a:p>
            <a:r>
              <a:rPr lang="pl-PL" sz="1600" dirty="0" smtClean="0">
                <a:solidFill>
                  <a:srgbClr val="263779"/>
                </a:solidFill>
              </a:rPr>
              <a:t>4. Liczba </a:t>
            </a:r>
            <a:r>
              <a:rPr lang="pl-PL" sz="1600" dirty="0">
                <a:solidFill>
                  <a:srgbClr val="263779"/>
                </a:solidFill>
              </a:rPr>
              <a:t>przepracowanych w ramach umowy godzin (ewidencja czasu pracy Zleceniobiorcy</a:t>
            </a:r>
            <a:r>
              <a:rPr lang="pl-PL" sz="1600" dirty="0" smtClean="0">
                <a:solidFill>
                  <a:srgbClr val="263779"/>
                </a:solidFill>
              </a:rPr>
              <a:t>).</a:t>
            </a:r>
          </a:p>
          <a:p>
            <a:endParaRPr lang="pl-PL" sz="1600" dirty="0">
              <a:solidFill>
                <a:srgbClr val="263779"/>
              </a:solidFill>
            </a:endParaRPr>
          </a:p>
          <a:p>
            <a:r>
              <a:rPr lang="pl-PL" sz="1600" b="1" dirty="0" smtClean="0">
                <a:solidFill>
                  <a:srgbClr val="263779"/>
                </a:solidFill>
              </a:rPr>
              <a:t>Przekazanie ustnego </a:t>
            </a:r>
            <a:r>
              <a:rPr lang="pl-PL" sz="1600" b="1" dirty="0">
                <a:solidFill>
                  <a:srgbClr val="263779"/>
                </a:solidFill>
              </a:rPr>
              <a:t>komunikatu o treści: „Projekt:  „Dziedzictwo obok mnie. Gminne Cuda Regionu. Edycja II.”  realizowany  jest  w ramach Krajowego Planu Odbudowy, Inwestycja A2.5.1, w ramach umowy Fundacji </a:t>
            </a:r>
            <a:r>
              <a:rPr lang="pl-PL" sz="1600" b="1" dirty="0" err="1">
                <a:solidFill>
                  <a:srgbClr val="263779"/>
                </a:solidFill>
              </a:rPr>
              <a:t>Hereditas</a:t>
            </a:r>
            <a:r>
              <a:rPr lang="pl-PL" sz="1600" b="1" dirty="0">
                <a:solidFill>
                  <a:srgbClr val="263779"/>
                </a:solidFill>
              </a:rPr>
              <a:t> </a:t>
            </a:r>
            <a:r>
              <a:rPr lang="pl-PL" sz="1600" b="1" dirty="0" smtClean="0">
                <a:solidFill>
                  <a:srgbClr val="263779"/>
                </a:solidFill>
              </a:rPr>
              <a:t>zawartej </a:t>
            </a:r>
            <a:r>
              <a:rPr lang="pl-PL" sz="1600" b="1" dirty="0">
                <a:solidFill>
                  <a:srgbClr val="263779"/>
                </a:solidFill>
              </a:rPr>
              <a:t>z Jednostką Wspierającą – Narodowym Instytutem Muzyki i Tańca</a:t>
            </a:r>
            <a:r>
              <a:rPr lang="pl-PL" sz="1600" b="1" dirty="0" smtClean="0">
                <a:solidFill>
                  <a:srgbClr val="263779"/>
                </a:solidFill>
              </a:rPr>
              <a:t>”.</a:t>
            </a:r>
          </a:p>
          <a:p>
            <a:endParaRPr lang="pl-PL" sz="2000" dirty="0">
              <a:solidFill>
                <a:srgbClr val="2637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6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D3EA349A-E922-0F47-9698-658CC51FF667}"/>
              </a:ext>
            </a:extLst>
          </p:cNvPr>
          <p:cNvGrpSpPr/>
          <p:nvPr/>
        </p:nvGrpSpPr>
        <p:grpSpPr>
          <a:xfrm>
            <a:off x="0" y="409037"/>
            <a:ext cx="3093457" cy="142043"/>
            <a:chOff x="3653572" y="438181"/>
            <a:chExt cx="3093457" cy="142043"/>
          </a:xfrm>
        </p:grpSpPr>
        <p:cxnSp>
          <p:nvCxnSpPr>
            <p:cNvPr id="8" name="Łącznik prosty 7">
              <a:extLst>
                <a:ext uri="{FF2B5EF4-FFF2-40B4-BE49-F238E27FC236}">
                  <a16:creationId xmlns="" xmlns:a16="http://schemas.microsoft.com/office/drawing/2014/main" id="{B6DD5E2B-32C8-AE41-ABDC-887C9A6BC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3572" y="506027"/>
              <a:ext cx="3093457" cy="317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="" xmlns:a16="http://schemas.microsoft.com/office/drawing/2014/main" id="{95B4A8F9-1ABB-2D42-B28E-C47E2CAC302D}"/>
                </a:ext>
              </a:extLst>
            </p:cNvPr>
            <p:cNvCxnSpPr/>
            <p:nvPr/>
          </p:nvCxnSpPr>
          <p:spPr>
            <a:xfrm>
              <a:off x="6747029" y="438181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835CA860-2B38-884A-9DE1-4F08841CD6B2}"/>
              </a:ext>
            </a:extLst>
          </p:cNvPr>
          <p:cNvGrpSpPr/>
          <p:nvPr/>
        </p:nvGrpSpPr>
        <p:grpSpPr>
          <a:xfrm rot="10800000">
            <a:off x="5679928" y="6288055"/>
            <a:ext cx="6512072" cy="142043"/>
            <a:chOff x="234957" y="435006"/>
            <a:chExt cx="6512072" cy="142043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379EDD51-92B9-2E43-A4A4-09B12143FC98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34957" y="483987"/>
              <a:ext cx="6512071" cy="2204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869912BE-180A-C84D-AF06-15DD8F871ADB}"/>
                </a:ext>
              </a:extLst>
            </p:cNvPr>
            <p:cNvCxnSpPr/>
            <p:nvPr/>
          </p:nvCxnSpPr>
          <p:spPr>
            <a:xfrm>
              <a:off x="6747029" y="43500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68CAAE60-1F55-C94D-9758-17145BCD2237}"/>
              </a:ext>
            </a:extLst>
          </p:cNvPr>
          <p:cNvSpPr txBox="1"/>
          <p:nvPr/>
        </p:nvSpPr>
        <p:spPr>
          <a:xfrm>
            <a:off x="430090" y="6128245"/>
            <a:ext cx="5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5D3A8089-1B7D-3E4E-94CC-79B9ADA6F8EC}"/>
              </a:ext>
            </a:extLst>
          </p:cNvPr>
          <p:cNvSpPr txBox="1"/>
          <p:nvPr/>
        </p:nvSpPr>
        <p:spPr>
          <a:xfrm>
            <a:off x="386091" y="1031769"/>
            <a:ext cx="110216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pl-PL" sz="4400" b="1" dirty="0" smtClean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MATERIAŁY PROMOCYJNE</a:t>
            </a: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/>
          </a:p>
        </p:txBody>
      </p: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67F972B8-A010-8848-A004-750EF5A0CC87}"/>
              </a:ext>
            </a:extLst>
          </p:cNvPr>
          <p:cNvGrpSpPr/>
          <p:nvPr/>
        </p:nvGrpSpPr>
        <p:grpSpPr>
          <a:xfrm>
            <a:off x="218546" y="6081867"/>
            <a:ext cx="790916" cy="776133"/>
            <a:chOff x="11084833" y="0"/>
            <a:chExt cx="790916" cy="776133"/>
          </a:xfrm>
        </p:grpSpPr>
        <p:sp>
          <p:nvSpPr>
            <p:cNvPr id="16" name="Prostokąt 15">
              <a:extLst>
                <a:ext uri="{FF2B5EF4-FFF2-40B4-BE49-F238E27FC236}">
                  <a16:creationId xmlns="" xmlns:a16="http://schemas.microsoft.com/office/drawing/2014/main" id="{42A92E1D-1D00-D046-B593-D97D4EE75EC8}"/>
                </a:ext>
              </a:extLst>
            </p:cNvPr>
            <p:cNvSpPr/>
            <p:nvPr/>
          </p:nvSpPr>
          <p:spPr>
            <a:xfrm>
              <a:off x="11084833" y="0"/>
              <a:ext cx="790916" cy="776133"/>
            </a:xfrm>
            <a:prstGeom prst="rect">
              <a:avLst/>
            </a:prstGeom>
            <a:solidFill>
              <a:srgbClr val="C01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="" xmlns:a16="http://schemas.microsoft.com/office/drawing/2014/main" id="{9A6B33CA-8DE2-2D4B-9289-E71CFB3E25C8}"/>
                </a:ext>
              </a:extLst>
            </p:cNvPr>
            <p:cNvSpPr txBox="1"/>
            <p:nvPr/>
          </p:nvSpPr>
          <p:spPr>
            <a:xfrm>
              <a:off x="11252378" y="157233"/>
              <a:ext cx="5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solidFill>
                    <a:schemeClr val="bg1"/>
                  </a:solidFill>
                </a:rPr>
                <a:t>05</a:t>
              </a:r>
              <a:endParaRPr lang="pl-PL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1020843" y="1894982"/>
            <a:ext cx="748452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263779"/>
                </a:solidFill>
              </a:rPr>
              <a:t>1. Gminne cuda regionu… - TABLICA INFORMACYJNA</a:t>
            </a:r>
          </a:p>
          <a:p>
            <a:endParaRPr lang="pl-PL" sz="2400" dirty="0">
              <a:solidFill>
                <a:srgbClr val="263779"/>
              </a:solidFill>
            </a:endParaRPr>
          </a:p>
          <a:p>
            <a:r>
              <a:rPr lang="pl-PL" sz="2400" dirty="0" smtClean="0">
                <a:solidFill>
                  <a:srgbClr val="263779"/>
                </a:solidFill>
              </a:rPr>
              <a:t>2. Gminne cuda regionu… – PLAKAT A3 POZIOM</a:t>
            </a:r>
          </a:p>
          <a:p>
            <a:endParaRPr lang="pl-PL" sz="2400" dirty="0">
              <a:solidFill>
                <a:srgbClr val="263779"/>
              </a:solidFill>
            </a:endParaRPr>
          </a:p>
          <a:p>
            <a:r>
              <a:rPr lang="pl-PL" sz="2400" dirty="0" smtClean="0">
                <a:solidFill>
                  <a:srgbClr val="263779"/>
                </a:solidFill>
              </a:rPr>
              <a:t>3. Gminne cuda regionu… – PLAKAT A3 PION</a:t>
            </a:r>
          </a:p>
          <a:p>
            <a:endParaRPr lang="pl-PL" sz="2400" dirty="0">
              <a:solidFill>
                <a:srgbClr val="263779"/>
              </a:solidFill>
            </a:endParaRPr>
          </a:p>
          <a:p>
            <a:r>
              <a:rPr lang="pl-PL" sz="2400" dirty="0" smtClean="0">
                <a:solidFill>
                  <a:srgbClr val="263779"/>
                </a:solidFill>
              </a:rPr>
              <a:t>4. Gminne cuda regionu… – ULOTKA PROMOCYJNA</a:t>
            </a:r>
          </a:p>
          <a:p>
            <a:endParaRPr lang="pl-PL" sz="2400" dirty="0">
              <a:solidFill>
                <a:srgbClr val="263779"/>
              </a:solidFill>
            </a:endParaRPr>
          </a:p>
          <a:p>
            <a:r>
              <a:rPr lang="pl-PL" sz="2400" dirty="0" smtClean="0">
                <a:solidFill>
                  <a:srgbClr val="263779"/>
                </a:solidFill>
              </a:rPr>
              <a:t>5. Gminne cuda regionu… - PLAKAT DLA LKN</a:t>
            </a:r>
          </a:p>
          <a:p>
            <a:endParaRPr lang="pl-PL" sz="2000" dirty="0">
              <a:solidFill>
                <a:srgbClr val="2637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1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D3EA349A-E922-0F47-9698-658CC51FF667}"/>
              </a:ext>
            </a:extLst>
          </p:cNvPr>
          <p:cNvGrpSpPr/>
          <p:nvPr/>
        </p:nvGrpSpPr>
        <p:grpSpPr>
          <a:xfrm>
            <a:off x="0" y="409037"/>
            <a:ext cx="3093457" cy="142043"/>
            <a:chOff x="3653572" y="438181"/>
            <a:chExt cx="3093457" cy="142043"/>
          </a:xfrm>
        </p:grpSpPr>
        <p:cxnSp>
          <p:nvCxnSpPr>
            <p:cNvPr id="8" name="Łącznik prosty 7">
              <a:extLst>
                <a:ext uri="{FF2B5EF4-FFF2-40B4-BE49-F238E27FC236}">
                  <a16:creationId xmlns="" xmlns:a16="http://schemas.microsoft.com/office/drawing/2014/main" id="{B6DD5E2B-32C8-AE41-ABDC-887C9A6BC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3572" y="506027"/>
              <a:ext cx="3093457" cy="317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="" xmlns:a16="http://schemas.microsoft.com/office/drawing/2014/main" id="{95B4A8F9-1ABB-2D42-B28E-C47E2CAC302D}"/>
                </a:ext>
              </a:extLst>
            </p:cNvPr>
            <p:cNvCxnSpPr/>
            <p:nvPr/>
          </p:nvCxnSpPr>
          <p:spPr>
            <a:xfrm>
              <a:off x="6747029" y="438181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835CA860-2B38-884A-9DE1-4F08841CD6B2}"/>
              </a:ext>
            </a:extLst>
          </p:cNvPr>
          <p:cNvGrpSpPr/>
          <p:nvPr/>
        </p:nvGrpSpPr>
        <p:grpSpPr>
          <a:xfrm rot="10800000">
            <a:off x="5679928" y="6288055"/>
            <a:ext cx="6512072" cy="142043"/>
            <a:chOff x="234957" y="435006"/>
            <a:chExt cx="6512072" cy="142043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379EDD51-92B9-2E43-A4A4-09B12143FC98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34957" y="483987"/>
              <a:ext cx="6512071" cy="2204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869912BE-180A-C84D-AF06-15DD8F871ADB}"/>
                </a:ext>
              </a:extLst>
            </p:cNvPr>
            <p:cNvCxnSpPr/>
            <p:nvPr/>
          </p:nvCxnSpPr>
          <p:spPr>
            <a:xfrm>
              <a:off x="6747029" y="43500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68CAAE60-1F55-C94D-9758-17145BCD2237}"/>
              </a:ext>
            </a:extLst>
          </p:cNvPr>
          <p:cNvSpPr txBox="1"/>
          <p:nvPr/>
        </p:nvSpPr>
        <p:spPr>
          <a:xfrm>
            <a:off x="430090" y="6128245"/>
            <a:ext cx="5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5D3A8089-1B7D-3E4E-94CC-79B9ADA6F8EC}"/>
              </a:ext>
            </a:extLst>
          </p:cNvPr>
          <p:cNvSpPr txBox="1"/>
          <p:nvPr/>
        </p:nvSpPr>
        <p:spPr>
          <a:xfrm>
            <a:off x="690371" y="595878"/>
            <a:ext cx="11021681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dirty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Proces identyfikacji, oceny </a:t>
            </a:r>
            <a:r>
              <a:rPr lang="pl-PL" sz="4000" dirty="0" smtClean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oraz ewidencjonowania </a:t>
            </a:r>
            <a:r>
              <a:rPr lang="pl-PL" sz="4000" dirty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Gminnych Cudów Regionu</a:t>
            </a:r>
            <a:endParaRPr lang="pl-PL" sz="4000" dirty="0"/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/>
          </a:p>
        </p:txBody>
      </p: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67F972B8-A010-8848-A004-750EF5A0CC87}"/>
              </a:ext>
            </a:extLst>
          </p:cNvPr>
          <p:cNvGrpSpPr/>
          <p:nvPr/>
        </p:nvGrpSpPr>
        <p:grpSpPr>
          <a:xfrm>
            <a:off x="218546" y="6081867"/>
            <a:ext cx="790916" cy="776133"/>
            <a:chOff x="11084833" y="0"/>
            <a:chExt cx="790916" cy="776133"/>
          </a:xfrm>
        </p:grpSpPr>
        <p:sp>
          <p:nvSpPr>
            <p:cNvPr id="16" name="Prostokąt 15">
              <a:extLst>
                <a:ext uri="{FF2B5EF4-FFF2-40B4-BE49-F238E27FC236}">
                  <a16:creationId xmlns="" xmlns:a16="http://schemas.microsoft.com/office/drawing/2014/main" id="{42A92E1D-1D00-D046-B593-D97D4EE75EC8}"/>
                </a:ext>
              </a:extLst>
            </p:cNvPr>
            <p:cNvSpPr/>
            <p:nvPr/>
          </p:nvSpPr>
          <p:spPr>
            <a:xfrm>
              <a:off x="11084833" y="0"/>
              <a:ext cx="790916" cy="776133"/>
            </a:xfrm>
            <a:prstGeom prst="rect">
              <a:avLst/>
            </a:prstGeom>
            <a:solidFill>
              <a:srgbClr val="C01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="" xmlns:a16="http://schemas.microsoft.com/office/drawing/2014/main" id="{9A6B33CA-8DE2-2D4B-9289-E71CFB3E25C8}"/>
                </a:ext>
              </a:extLst>
            </p:cNvPr>
            <p:cNvSpPr txBox="1"/>
            <p:nvPr/>
          </p:nvSpPr>
          <p:spPr>
            <a:xfrm>
              <a:off x="11252378" y="157233"/>
              <a:ext cx="5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solidFill>
                    <a:schemeClr val="bg1"/>
                  </a:solidFill>
                </a:rPr>
                <a:t>06</a:t>
              </a:r>
              <a:endParaRPr lang="pl-PL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430090" y="1945617"/>
            <a:ext cx="112819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4400"/>
            </a:pPr>
            <a:r>
              <a:rPr lang="pl-PL" sz="1600" b="1" u="sng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Gminne </a:t>
            </a:r>
            <a:r>
              <a:rPr lang="pl-PL" sz="1600" b="1" u="sng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Cuda Regionu</a:t>
            </a:r>
            <a:r>
              <a:rPr lang="pl-PL" sz="1600" b="1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 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(wyróżnik, osobliwość) – </a:t>
            </a: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materialne 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i niematerialne, ożywione i nieożywione elementy dziedzictwa kulturowego, wyróżniające dany region (gminę) na tle okolicznych i/lub innych gmin kraju. To osobliwości, charakterystyczne dla danego obszaru (wyznaczonego granicami administracyjnymi gmin); to wyróżniki, których posiadanie spaja lokalną społeczność, nadaje jej poczucie dumy, </a:t>
            </a: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lokalnej przynależności 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społecznej; tworzy, wzmacnia i buduje tożsamość miejsca i jest fundamentem pod budowę lokalnej marki, promującej </a:t>
            </a: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gminę 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i region. </a:t>
            </a:r>
            <a:endParaRPr lang="pl-PL" sz="1600" dirty="0" smtClean="0">
              <a:solidFill>
                <a:srgbClr val="263779"/>
              </a:solidFill>
              <a:ea typeface="Calibri"/>
              <a:cs typeface="Calibri"/>
              <a:sym typeface="Calibri"/>
            </a:endParaRPr>
          </a:p>
          <a:p>
            <a:pPr lvl="0" algn="just">
              <a:buClr>
                <a:srgbClr val="000000"/>
              </a:buClr>
              <a:buSzPts val="4400"/>
            </a:pPr>
            <a:endParaRPr lang="pl-PL" sz="1600" dirty="0">
              <a:solidFill>
                <a:srgbClr val="263779"/>
              </a:solidFill>
              <a:ea typeface="Calibri"/>
              <a:cs typeface="Calibri"/>
              <a:sym typeface="Calibri"/>
            </a:endParaRPr>
          </a:p>
          <a:p>
            <a:pPr lvl="0" algn="just">
              <a:buClr>
                <a:srgbClr val="000000"/>
              </a:buClr>
              <a:buSzPts val="4400"/>
            </a:pPr>
            <a:r>
              <a:rPr lang="pl-PL" sz="1600" b="1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PRZYKŁADY:</a:t>
            </a:r>
          </a:p>
          <a:p>
            <a:pPr lvl="0" algn="just">
              <a:buClr>
                <a:srgbClr val="000000"/>
              </a:buClr>
              <a:buSzPts val="4400"/>
            </a:pPr>
            <a:endParaRPr lang="pl-PL" sz="1600" b="1" dirty="0" smtClean="0">
              <a:solidFill>
                <a:srgbClr val="263779"/>
              </a:solidFill>
              <a:ea typeface="Calibri"/>
              <a:cs typeface="Calibri"/>
              <a:sym typeface="Calibri"/>
            </a:endParaRPr>
          </a:p>
          <a:p>
            <a:pPr lvl="0" algn="just">
              <a:buClr>
                <a:srgbClr val="000000"/>
              </a:buClr>
              <a:buSzPts val="4400"/>
            </a:pP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- naturalne 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elementy krajobrazu - </a:t>
            </a:r>
            <a:r>
              <a:rPr lang="pl-PL" sz="1600" i="1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ożywione i nieożywione: 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np. charakterystyczne gatunki zwierząt, roślin; unikatowe skały, wody, ukształtowanie terenu, zjawiska atmosferyczne (pogoda) i in. </a:t>
            </a:r>
          </a:p>
          <a:p>
            <a:pPr lvl="0" algn="just">
              <a:buClr>
                <a:srgbClr val="000000"/>
              </a:buClr>
              <a:buSzPts val="4400"/>
            </a:pP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- antropogeniczne 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elementy krajobrazu: wyjątkowa architektura, układ urbanistyczny, itp. </a:t>
            </a:r>
            <a:endParaRPr lang="pl-PL" sz="1600" dirty="0" smtClean="0">
              <a:solidFill>
                <a:srgbClr val="263779"/>
              </a:solidFill>
              <a:ea typeface="Calibri"/>
              <a:cs typeface="Calibri"/>
              <a:sym typeface="Calibri"/>
            </a:endParaRPr>
          </a:p>
          <a:p>
            <a:pPr lvl="0" algn="just">
              <a:buClr>
                <a:srgbClr val="000000"/>
              </a:buClr>
              <a:buSzPts val="4400"/>
            </a:pP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- lokalne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, niematerialne dziedzictwo kultury: kuchnia, tradycja, legendy, praktyki, wyobrażenia, przekazy, wiedza, umiejętności, przedmioty, artefakty, przestrzeń kulturowa, zwyczaje, rytuały, obrzędy, język (gwara),  muzyka, taniec, wydarzenia i in</a:t>
            </a: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.</a:t>
            </a:r>
          </a:p>
          <a:p>
            <a:pPr lvl="0" algn="just">
              <a:buClr>
                <a:srgbClr val="000000"/>
              </a:buClr>
              <a:buSzPts val="4400"/>
            </a:pP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- lokalne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, materialne dziedzictwo kultury: dzieła sztuki lub techniki, rękopisy, ruchome maszyny, stroje… </a:t>
            </a:r>
          </a:p>
          <a:p>
            <a:pPr lvl="0" algn="just">
              <a:buClr>
                <a:srgbClr val="000000"/>
              </a:buClr>
              <a:buSzPts val="4400"/>
            </a:pP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- wiele 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innych, niewymienionych tu zjawisk w całym ich bogactwie </a:t>
            </a:r>
            <a:r>
              <a:rPr lang="pl-PL" sz="1600" dirty="0" smtClean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i </a:t>
            </a:r>
            <a:r>
              <a:rPr lang="pl-PL" sz="1600" dirty="0">
                <a:solidFill>
                  <a:srgbClr val="263779"/>
                </a:solidFill>
                <a:ea typeface="Calibri"/>
                <a:cs typeface="Calibri"/>
                <a:sym typeface="Calibri"/>
              </a:rPr>
              <a:t>różnorodności, istotnych w procesie kształtowania tożsamości grupy społecznej, jak i jednostki. </a:t>
            </a:r>
          </a:p>
        </p:txBody>
      </p:sp>
    </p:spTree>
    <p:extLst>
      <p:ext uri="{BB962C8B-B14F-4D97-AF65-F5344CB8AC3E}">
        <p14:creationId xmlns:p14="http://schemas.microsoft.com/office/powerpoint/2010/main" val="245633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D3EA349A-E922-0F47-9698-658CC51FF667}"/>
              </a:ext>
            </a:extLst>
          </p:cNvPr>
          <p:cNvGrpSpPr/>
          <p:nvPr/>
        </p:nvGrpSpPr>
        <p:grpSpPr>
          <a:xfrm>
            <a:off x="0" y="409037"/>
            <a:ext cx="3093457" cy="142043"/>
            <a:chOff x="3653572" y="438181"/>
            <a:chExt cx="3093457" cy="142043"/>
          </a:xfrm>
        </p:grpSpPr>
        <p:cxnSp>
          <p:nvCxnSpPr>
            <p:cNvPr id="8" name="Łącznik prosty 7">
              <a:extLst>
                <a:ext uri="{FF2B5EF4-FFF2-40B4-BE49-F238E27FC236}">
                  <a16:creationId xmlns="" xmlns:a16="http://schemas.microsoft.com/office/drawing/2014/main" id="{B6DD5E2B-32C8-AE41-ABDC-887C9A6BC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3572" y="506027"/>
              <a:ext cx="3093457" cy="317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="" xmlns:a16="http://schemas.microsoft.com/office/drawing/2014/main" id="{95B4A8F9-1ABB-2D42-B28E-C47E2CAC302D}"/>
                </a:ext>
              </a:extLst>
            </p:cNvPr>
            <p:cNvCxnSpPr/>
            <p:nvPr/>
          </p:nvCxnSpPr>
          <p:spPr>
            <a:xfrm>
              <a:off x="6747029" y="438181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835CA860-2B38-884A-9DE1-4F08841CD6B2}"/>
              </a:ext>
            </a:extLst>
          </p:cNvPr>
          <p:cNvGrpSpPr/>
          <p:nvPr/>
        </p:nvGrpSpPr>
        <p:grpSpPr>
          <a:xfrm rot="10800000">
            <a:off x="5679928" y="6288055"/>
            <a:ext cx="6512072" cy="142043"/>
            <a:chOff x="234957" y="435006"/>
            <a:chExt cx="6512072" cy="142043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379EDD51-92B9-2E43-A4A4-09B12143FC98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34957" y="483987"/>
              <a:ext cx="6512071" cy="2204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869912BE-180A-C84D-AF06-15DD8F871ADB}"/>
                </a:ext>
              </a:extLst>
            </p:cNvPr>
            <p:cNvCxnSpPr/>
            <p:nvPr/>
          </p:nvCxnSpPr>
          <p:spPr>
            <a:xfrm>
              <a:off x="6747029" y="43500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68CAAE60-1F55-C94D-9758-17145BCD2237}"/>
              </a:ext>
            </a:extLst>
          </p:cNvPr>
          <p:cNvSpPr txBox="1"/>
          <p:nvPr/>
        </p:nvSpPr>
        <p:spPr>
          <a:xfrm>
            <a:off x="430090" y="6128245"/>
            <a:ext cx="5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5D3A8089-1B7D-3E4E-94CC-79B9ADA6F8EC}"/>
              </a:ext>
            </a:extLst>
          </p:cNvPr>
          <p:cNvSpPr txBox="1"/>
          <p:nvPr/>
        </p:nvSpPr>
        <p:spPr>
          <a:xfrm>
            <a:off x="690371" y="595878"/>
            <a:ext cx="11021681" cy="5581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dirty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Źródła informacji </a:t>
            </a:r>
            <a:r>
              <a:rPr lang="pl-PL" sz="4000" dirty="0" smtClean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 </a:t>
            </a:r>
            <a:r>
              <a:rPr lang="pl-PL" sz="4000" dirty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Gminnych Cudach Regionu</a:t>
            </a: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marL="571500" indent="-571500">
              <a:lnSpc>
                <a:spcPts val="1960"/>
              </a:lnSpc>
              <a:buFont typeface="Arial" panose="020B0604020202020204" pitchFamily="34" charset="0"/>
              <a:buChar char="•"/>
            </a:pPr>
            <a:endParaRPr lang="pl-PL" sz="3500" dirty="0" smtClean="0">
              <a:solidFill>
                <a:srgbClr val="263779"/>
              </a:solidFill>
            </a:endParaRPr>
          </a:p>
          <a:p>
            <a:pPr marL="571500" indent="-571500">
              <a:lnSpc>
                <a:spcPts val="1960"/>
              </a:lnSpc>
              <a:buFont typeface="Arial" panose="020B0604020202020204" pitchFamily="34" charset="0"/>
              <a:buChar char="•"/>
            </a:pPr>
            <a:r>
              <a:rPr lang="pl-PL" sz="3500" dirty="0">
                <a:solidFill>
                  <a:srgbClr val="263779"/>
                </a:solidFill>
              </a:rPr>
              <a:t>rozmowy ze społecznością </a:t>
            </a:r>
            <a:r>
              <a:rPr lang="pl-PL" sz="3500" dirty="0" smtClean="0">
                <a:solidFill>
                  <a:srgbClr val="263779"/>
                </a:solidFill>
              </a:rPr>
              <a:t>lokalną</a:t>
            </a:r>
          </a:p>
          <a:p>
            <a:pPr>
              <a:lnSpc>
                <a:spcPts val="1960"/>
              </a:lnSpc>
            </a:pPr>
            <a:endParaRPr lang="pl-PL" sz="3500" dirty="0" smtClean="0">
              <a:solidFill>
                <a:srgbClr val="263779"/>
              </a:solidFill>
            </a:endParaRPr>
          </a:p>
          <a:p>
            <a:pPr>
              <a:lnSpc>
                <a:spcPts val="1960"/>
              </a:lnSpc>
            </a:pPr>
            <a:endParaRPr lang="pl-PL" sz="3500" dirty="0">
              <a:solidFill>
                <a:srgbClr val="263779"/>
              </a:solidFill>
            </a:endParaRPr>
          </a:p>
          <a:p>
            <a:pPr marL="571500" indent="-571500">
              <a:lnSpc>
                <a:spcPts val="1960"/>
              </a:lnSpc>
              <a:buFont typeface="Arial" panose="020B0604020202020204" pitchFamily="34" charset="0"/>
              <a:buChar char="•"/>
            </a:pPr>
            <a:r>
              <a:rPr lang="pl-PL" sz="3500" dirty="0">
                <a:solidFill>
                  <a:srgbClr val="263779"/>
                </a:solidFill>
              </a:rPr>
              <a:t>lokalne biblioteki, jednostki </a:t>
            </a:r>
            <a:r>
              <a:rPr lang="pl-PL" sz="3500" dirty="0" smtClean="0">
                <a:solidFill>
                  <a:srgbClr val="263779"/>
                </a:solidFill>
              </a:rPr>
              <a:t>samorządu terytorialnego</a:t>
            </a:r>
          </a:p>
          <a:p>
            <a:pPr>
              <a:lnSpc>
                <a:spcPts val="1960"/>
              </a:lnSpc>
            </a:pPr>
            <a:r>
              <a:rPr lang="pl-PL" sz="3500" dirty="0" smtClean="0">
                <a:solidFill>
                  <a:srgbClr val="263779"/>
                </a:solidFill>
              </a:rPr>
              <a:t> </a:t>
            </a:r>
          </a:p>
          <a:p>
            <a:pPr>
              <a:lnSpc>
                <a:spcPts val="1960"/>
              </a:lnSpc>
            </a:pPr>
            <a:r>
              <a:rPr lang="pl-PL" sz="3500" dirty="0" smtClean="0">
                <a:solidFill>
                  <a:srgbClr val="263779"/>
                </a:solidFill>
              </a:rPr>
              <a:t> </a:t>
            </a:r>
            <a:endParaRPr lang="pl-PL" sz="3500" dirty="0">
              <a:solidFill>
                <a:srgbClr val="263779"/>
              </a:solidFill>
            </a:endParaRPr>
          </a:p>
          <a:p>
            <a:pPr marL="571500" indent="-571500">
              <a:lnSpc>
                <a:spcPts val="1960"/>
              </a:lnSpc>
              <a:buFont typeface="Arial" panose="020B0604020202020204" pitchFamily="34" charset="0"/>
              <a:buChar char="•"/>
            </a:pPr>
            <a:r>
              <a:rPr lang="pl-PL" sz="3500" dirty="0">
                <a:solidFill>
                  <a:srgbClr val="263779"/>
                </a:solidFill>
              </a:rPr>
              <a:t>archiwa  (np. stara prasa) – można </a:t>
            </a:r>
            <a:r>
              <a:rPr lang="pl-PL" sz="3500" dirty="0" smtClean="0">
                <a:solidFill>
                  <a:srgbClr val="263779"/>
                </a:solidFill>
              </a:rPr>
              <a:t>dołączyć zdjęcia</a:t>
            </a:r>
          </a:p>
          <a:p>
            <a:pPr>
              <a:lnSpc>
                <a:spcPts val="1960"/>
              </a:lnSpc>
            </a:pPr>
            <a:endParaRPr lang="pl-PL" sz="3500" dirty="0">
              <a:solidFill>
                <a:srgbClr val="263779"/>
              </a:solidFill>
            </a:endParaRPr>
          </a:p>
          <a:p>
            <a:pPr>
              <a:lnSpc>
                <a:spcPts val="1960"/>
              </a:lnSpc>
            </a:pPr>
            <a:r>
              <a:rPr lang="pl-PL" sz="3500" dirty="0" smtClean="0">
                <a:solidFill>
                  <a:srgbClr val="263779"/>
                </a:solidFill>
              </a:rPr>
              <a:t>      dokumentów źródłowych</a:t>
            </a:r>
          </a:p>
          <a:p>
            <a:pPr>
              <a:lnSpc>
                <a:spcPts val="1960"/>
              </a:lnSpc>
            </a:pPr>
            <a:endParaRPr lang="pl-PL" sz="3500" dirty="0" smtClean="0">
              <a:solidFill>
                <a:srgbClr val="263779"/>
              </a:solidFill>
            </a:endParaRPr>
          </a:p>
          <a:p>
            <a:pPr marL="571500" indent="-571500">
              <a:lnSpc>
                <a:spcPts val="1960"/>
              </a:lnSpc>
              <a:buFont typeface="Arial" panose="020B0604020202020204" pitchFamily="34" charset="0"/>
              <a:buChar char="•"/>
            </a:pPr>
            <a:endParaRPr lang="pl-PL" sz="3500" dirty="0">
              <a:solidFill>
                <a:srgbClr val="263779"/>
              </a:solidFill>
            </a:endParaRPr>
          </a:p>
          <a:p>
            <a:pPr marL="571500" indent="-571500">
              <a:lnSpc>
                <a:spcPts val="1960"/>
              </a:lnSpc>
              <a:buFont typeface="Arial" panose="020B0604020202020204" pitchFamily="34" charset="0"/>
              <a:buChar char="•"/>
            </a:pPr>
            <a:r>
              <a:rPr lang="pl-PL" sz="3500" dirty="0" err="1">
                <a:solidFill>
                  <a:srgbClr val="263779"/>
                </a:solidFill>
              </a:rPr>
              <a:t>internet</a:t>
            </a:r>
            <a:r>
              <a:rPr lang="pl-PL" sz="3500" dirty="0">
                <a:solidFill>
                  <a:srgbClr val="263779"/>
                </a:solidFill>
              </a:rPr>
              <a:t> </a:t>
            </a: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/>
          </a:p>
        </p:txBody>
      </p: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67F972B8-A010-8848-A004-750EF5A0CC87}"/>
              </a:ext>
            </a:extLst>
          </p:cNvPr>
          <p:cNvGrpSpPr/>
          <p:nvPr/>
        </p:nvGrpSpPr>
        <p:grpSpPr>
          <a:xfrm>
            <a:off x="218546" y="6081867"/>
            <a:ext cx="790916" cy="776133"/>
            <a:chOff x="11084833" y="0"/>
            <a:chExt cx="790916" cy="776133"/>
          </a:xfrm>
        </p:grpSpPr>
        <p:sp>
          <p:nvSpPr>
            <p:cNvPr id="16" name="Prostokąt 15">
              <a:extLst>
                <a:ext uri="{FF2B5EF4-FFF2-40B4-BE49-F238E27FC236}">
                  <a16:creationId xmlns="" xmlns:a16="http://schemas.microsoft.com/office/drawing/2014/main" id="{42A92E1D-1D00-D046-B593-D97D4EE75EC8}"/>
                </a:ext>
              </a:extLst>
            </p:cNvPr>
            <p:cNvSpPr/>
            <p:nvPr/>
          </p:nvSpPr>
          <p:spPr>
            <a:xfrm>
              <a:off x="11084833" y="0"/>
              <a:ext cx="790916" cy="776133"/>
            </a:xfrm>
            <a:prstGeom prst="rect">
              <a:avLst/>
            </a:prstGeom>
            <a:solidFill>
              <a:srgbClr val="C01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="" xmlns:a16="http://schemas.microsoft.com/office/drawing/2014/main" id="{9A6B33CA-8DE2-2D4B-9289-E71CFB3E25C8}"/>
                </a:ext>
              </a:extLst>
            </p:cNvPr>
            <p:cNvSpPr txBox="1"/>
            <p:nvPr/>
          </p:nvSpPr>
          <p:spPr>
            <a:xfrm>
              <a:off x="11252378" y="157233"/>
              <a:ext cx="5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solidFill>
                    <a:schemeClr val="bg1"/>
                  </a:solidFill>
                </a:rPr>
                <a:t>07</a:t>
              </a:r>
              <a:endParaRPr lang="pl-PL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431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D3EA349A-E922-0F47-9698-658CC51FF667}"/>
              </a:ext>
            </a:extLst>
          </p:cNvPr>
          <p:cNvGrpSpPr/>
          <p:nvPr/>
        </p:nvGrpSpPr>
        <p:grpSpPr>
          <a:xfrm>
            <a:off x="0" y="409037"/>
            <a:ext cx="3093457" cy="142043"/>
            <a:chOff x="3653572" y="438181"/>
            <a:chExt cx="3093457" cy="142043"/>
          </a:xfrm>
        </p:grpSpPr>
        <p:cxnSp>
          <p:nvCxnSpPr>
            <p:cNvPr id="8" name="Łącznik prosty 7">
              <a:extLst>
                <a:ext uri="{FF2B5EF4-FFF2-40B4-BE49-F238E27FC236}">
                  <a16:creationId xmlns="" xmlns:a16="http://schemas.microsoft.com/office/drawing/2014/main" id="{B6DD5E2B-32C8-AE41-ABDC-887C9A6BC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3572" y="506027"/>
              <a:ext cx="3093457" cy="317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="" xmlns:a16="http://schemas.microsoft.com/office/drawing/2014/main" id="{95B4A8F9-1ABB-2D42-B28E-C47E2CAC302D}"/>
                </a:ext>
              </a:extLst>
            </p:cNvPr>
            <p:cNvCxnSpPr/>
            <p:nvPr/>
          </p:nvCxnSpPr>
          <p:spPr>
            <a:xfrm>
              <a:off x="6747029" y="438181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835CA860-2B38-884A-9DE1-4F08841CD6B2}"/>
              </a:ext>
            </a:extLst>
          </p:cNvPr>
          <p:cNvGrpSpPr/>
          <p:nvPr/>
        </p:nvGrpSpPr>
        <p:grpSpPr>
          <a:xfrm rot="10800000">
            <a:off x="5679928" y="6288055"/>
            <a:ext cx="6512072" cy="142043"/>
            <a:chOff x="234957" y="435006"/>
            <a:chExt cx="6512072" cy="142043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379EDD51-92B9-2E43-A4A4-09B12143FC98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34957" y="483987"/>
              <a:ext cx="6512071" cy="2204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869912BE-180A-C84D-AF06-15DD8F871ADB}"/>
                </a:ext>
              </a:extLst>
            </p:cNvPr>
            <p:cNvCxnSpPr/>
            <p:nvPr/>
          </p:nvCxnSpPr>
          <p:spPr>
            <a:xfrm>
              <a:off x="6747029" y="43500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68CAAE60-1F55-C94D-9758-17145BCD2237}"/>
              </a:ext>
            </a:extLst>
          </p:cNvPr>
          <p:cNvSpPr txBox="1"/>
          <p:nvPr/>
        </p:nvSpPr>
        <p:spPr>
          <a:xfrm>
            <a:off x="430090" y="6128245"/>
            <a:ext cx="5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5D3A8089-1B7D-3E4E-94CC-79B9ADA6F8EC}"/>
              </a:ext>
            </a:extLst>
          </p:cNvPr>
          <p:cNvSpPr txBox="1"/>
          <p:nvPr/>
        </p:nvSpPr>
        <p:spPr>
          <a:xfrm>
            <a:off x="690371" y="595878"/>
            <a:ext cx="11021681" cy="481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GMINNE CUDA REGIONU – obsługa </a:t>
            </a:r>
            <a:r>
              <a:rPr lang="pl-PL" sz="4000" b="1" dirty="0" smtClean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bazy </a:t>
            </a:r>
            <a:r>
              <a:rPr lang="pl-PL" sz="4000" b="1" dirty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danych</a:t>
            </a: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r>
              <a:rPr lang="pl-PL" sz="4400" dirty="0">
                <a:solidFill>
                  <a:srgbClr val="263779"/>
                </a:solidFill>
              </a:rPr>
              <a:t>Strona główna i baza danych</a:t>
            </a:r>
            <a:r>
              <a:rPr lang="pl-PL" sz="4400" dirty="0" smtClean="0">
                <a:solidFill>
                  <a:srgbClr val="263779"/>
                </a:solidFill>
              </a:rPr>
              <a:t>:</a:t>
            </a: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lvl="0" algn="ctr">
              <a:lnSpc>
                <a:spcPts val="1960"/>
              </a:lnSpc>
            </a:pPr>
            <a:r>
              <a:rPr lang="pl-PL" sz="4400" b="1" i="1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2"/>
              </a:rPr>
              <a:t>http://cudaregionu.fundacja-hereditas.pl</a:t>
            </a:r>
            <a:endParaRPr lang="pl-PL" sz="4400" b="1" i="1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algn="ctr">
              <a:lnSpc>
                <a:spcPts val="1960"/>
              </a:lnSpc>
            </a:pPr>
            <a:r>
              <a:rPr lang="pl-PL" sz="4400" dirty="0" smtClean="0">
                <a:solidFill>
                  <a:srgbClr val="263779"/>
                </a:solidFill>
              </a:rPr>
              <a:t> </a:t>
            </a: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/>
          </a:p>
        </p:txBody>
      </p: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67F972B8-A010-8848-A004-750EF5A0CC87}"/>
              </a:ext>
            </a:extLst>
          </p:cNvPr>
          <p:cNvGrpSpPr/>
          <p:nvPr/>
        </p:nvGrpSpPr>
        <p:grpSpPr>
          <a:xfrm>
            <a:off x="218546" y="6081867"/>
            <a:ext cx="790916" cy="776133"/>
            <a:chOff x="11084833" y="0"/>
            <a:chExt cx="790916" cy="776133"/>
          </a:xfrm>
        </p:grpSpPr>
        <p:sp>
          <p:nvSpPr>
            <p:cNvPr id="16" name="Prostokąt 15">
              <a:extLst>
                <a:ext uri="{FF2B5EF4-FFF2-40B4-BE49-F238E27FC236}">
                  <a16:creationId xmlns="" xmlns:a16="http://schemas.microsoft.com/office/drawing/2014/main" id="{42A92E1D-1D00-D046-B593-D97D4EE75EC8}"/>
                </a:ext>
              </a:extLst>
            </p:cNvPr>
            <p:cNvSpPr/>
            <p:nvPr/>
          </p:nvSpPr>
          <p:spPr>
            <a:xfrm>
              <a:off x="11084833" y="0"/>
              <a:ext cx="790916" cy="776133"/>
            </a:xfrm>
            <a:prstGeom prst="rect">
              <a:avLst/>
            </a:prstGeom>
            <a:solidFill>
              <a:srgbClr val="C01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="" xmlns:a16="http://schemas.microsoft.com/office/drawing/2014/main" id="{9A6B33CA-8DE2-2D4B-9289-E71CFB3E25C8}"/>
                </a:ext>
              </a:extLst>
            </p:cNvPr>
            <p:cNvSpPr txBox="1"/>
            <p:nvPr/>
          </p:nvSpPr>
          <p:spPr>
            <a:xfrm>
              <a:off x="11252378" y="157233"/>
              <a:ext cx="5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solidFill>
                    <a:schemeClr val="bg1"/>
                  </a:solidFill>
                </a:rPr>
                <a:t>08</a:t>
              </a:r>
              <a:endParaRPr lang="pl-PL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4726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>
            <a:extLst>
              <a:ext uri="{FF2B5EF4-FFF2-40B4-BE49-F238E27FC236}">
                <a16:creationId xmlns="" xmlns:a16="http://schemas.microsoft.com/office/drawing/2014/main" id="{D3EA349A-E922-0F47-9698-658CC51FF667}"/>
              </a:ext>
            </a:extLst>
          </p:cNvPr>
          <p:cNvGrpSpPr/>
          <p:nvPr/>
        </p:nvGrpSpPr>
        <p:grpSpPr>
          <a:xfrm>
            <a:off x="0" y="409037"/>
            <a:ext cx="3093457" cy="142043"/>
            <a:chOff x="3653572" y="438181"/>
            <a:chExt cx="3093457" cy="142043"/>
          </a:xfrm>
        </p:grpSpPr>
        <p:cxnSp>
          <p:nvCxnSpPr>
            <p:cNvPr id="8" name="Łącznik prosty 7">
              <a:extLst>
                <a:ext uri="{FF2B5EF4-FFF2-40B4-BE49-F238E27FC236}">
                  <a16:creationId xmlns="" xmlns:a16="http://schemas.microsoft.com/office/drawing/2014/main" id="{B6DD5E2B-32C8-AE41-ABDC-887C9A6BCC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3572" y="506027"/>
              <a:ext cx="3093457" cy="3175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Łącznik prosty 8">
              <a:extLst>
                <a:ext uri="{FF2B5EF4-FFF2-40B4-BE49-F238E27FC236}">
                  <a16:creationId xmlns="" xmlns:a16="http://schemas.microsoft.com/office/drawing/2014/main" id="{95B4A8F9-1ABB-2D42-B28E-C47E2CAC302D}"/>
                </a:ext>
              </a:extLst>
            </p:cNvPr>
            <p:cNvCxnSpPr/>
            <p:nvPr/>
          </p:nvCxnSpPr>
          <p:spPr>
            <a:xfrm>
              <a:off x="6747029" y="438181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835CA860-2B38-884A-9DE1-4F08841CD6B2}"/>
              </a:ext>
            </a:extLst>
          </p:cNvPr>
          <p:cNvGrpSpPr/>
          <p:nvPr/>
        </p:nvGrpSpPr>
        <p:grpSpPr>
          <a:xfrm rot="10800000">
            <a:off x="5679928" y="6288055"/>
            <a:ext cx="6512072" cy="142043"/>
            <a:chOff x="234957" y="435006"/>
            <a:chExt cx="6512072" cy="142043"/>
          </a:xfrm>
        </p:grpSpPr>
        <p:cxnSp>
          <p:nvCxnSpPr>
            <p:cNvPr id="12" name="Łącznik prosty 11">
              <a:extLst>
                <a:ext uri="{FF2B5EF4-FFF2-40B4-BE49-F238E27FC236}">
                  <a16:creationId xmlns="" xmlns:a16="http://schemas.microsoft.com/office/drawing/2014/main" id="{379EDD51-92B9-2E43-A4A4-09B12143FC98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234957" y="483987"/>
              <a:ext cx="6512071" cy="22040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Łącznik prosty 12">
              <a:extLst>
                <a:ext uri="{FF2B5EF4-FFF2-40B4-BE49-F238E27FC236}">
                  <a16:creationId xmlns="" xmlns:a16="http://schemas.microsoft.com/office/drawing/2014/main" id="{869912BE-180A-C84D-AF06-15DD8F871ADB}"/>
                </a:ext>
              </a:extLst>
            </p:cNvPr>
            <p:cNvCxnSpPr/>
            <p:nvPr/>
          </p:nvCxnSpPr>
          <p:spPr>
            <a:xfrm>
              <a:off x="6747029" y="435006"/>
              <a:ext cx="0" cy="142043"/>
            </a:xfrm>
            <a:prstGeom prst="line">
              <a:avLst/>
            </a:prstGeom>
            <a:ln w="19050">
              <a:solidFill>
                <a:srgbClr val="26377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68CAAE60-1F55-C94D-9758-17145BCD2237}"/>
              </a:ext>
            </a:extLst>
          </p:cNvPr>
          <p:cNvSpPr txBox="1"/>
          <p:nvPr/>
        </p:nvSpPr>
        <p:spPr>
          <a:xfrm>
            <a:off x="430090" y="6128245"/>
            <a:ext cx="5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5D3A8089-1B7D-3E4E-94CC-79B9ADA6F8EC}"/>
              </a:ext>
            </a:extLst>
          </p:cNvPr>
          <p:cNvSpPr txBox="1"/>
          <p:nvPr/>
        </p:nvSpPr>
        <p:spPr>
          <a:xfrm>
            <a:off x="690371" y="784564"/>
            <a:ext cx="11021681" cy="404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>
                <a:solidFill>
                  <a:srgbClr val="26377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GMINNE CUDA REGIONU – obsługa bazy danych</a:t>
            </a: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 smtClean="0">
              <a:solidFill>
                <a:srgbClr val="263779"/>
              </a:solidFill>
            </a:endParaRPr>
          </a:p>
          <a:p>
            <a:pPr algn="ctr"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>
              <a:lnSpc>
                <a:spcPts val="1960"/>
              </a:lnSpc>
            </a:pPr>
            <a:r>
              <a:rPr lang="pl-PL" sz="4400" dirty="0" smtClean="0">
                <a:solidFill>
                  <a:srgbClr val="263779"/>
                </a:solidFill>
              </a:rPr>
              <a:t>1. Instrukcja </a:t>
            </a:r>
            <a:r>
              <a:rPr lang="pl-PL" sz="4400" dirty="0">
                <a:solidFill>
                  <a:srgbClr val="263779"/>
                </a:solidFill>
              </a:rPr>
              <a:t>obsługi systemu bazy </a:t>
            </a:r>
            <a:r>
              <a:rPr lang="pl-PL" sz="4400" dirty="0" smtClean="0">
                <a:solidFill>
                  <a:srgbClr val="263779"/>
                </a:solidFill>
              </a:rPr>
              <a:t>danych</a:t>
            </a:r>
          </a:p>
          <a:p>
            <a:pPr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>
              <a:lnSpc>
                <a:spcPts val="1960"/>
              </a:lnSpc>
            </a:pPr>
            <a:r>
              <a:rPr lang="pl-PL" sz="4400" dirty="0" smtClean="0">
                <a:solidFill>
                  <a:srgbClr val="263779"/>
                </a:solidFill>
              </a:rPr>
              <a:t>2. Schemat </a:t>
            </a:r>
            <a:r>
              <a:rPr lang="pl-PL" sz="4400" dirty="0">
                <a:solidFill>
                  <a:srgbClr val="263779"/>
                </a:solidFill>
              </a:rPr>
              <a:t>wprowadzania treści  (</a:t>
            </a:r>
            <a:r>
              <a:rPr lang="pl-PL" sz="4400" dirty="0" smtClean="0">
                <a:solidFill>
                  <a:srgbClr val="263779"/>
                </a:solidFill>
              </a:rPr>
              <a:t>karta</a:t>
            </a:r>
          </a:p>
          <a:p>
            <a:pPr>
              <a:lnSpc>
                <a:spcPts val="1960"/>
              </a:lnSpc>
            </a:pPr>
            <a:r>
              <a:rPr lang="pl-PL" sz="4400" dirty="0" smtClean="0">
                <a:solidFill>
                  <a:srgbClr val="263779"/>
                </a:solidFill>
              </a:rPr>
              <a:t> </a:t>
            </a:r>
          </a:p>
          <a:p>
            <a:pPr>
              <a:lnSpc>
                <a:spcPts val="1960"/>
              </a:lnSpc>
            </a:pPr>
            <a:endParaRPr lang="pl-PL" sz="4400" dirty="0">
              <a:solidFill>
                <a:srgbClr val="263779"/>
              </a:solidFill>
            </a:endParaRPr>
          </a:p>
          <a:p>
            <a:pPr>
              <a:lnSpc>
                <a:spcPts val="1960"/>
              </a:lnSpc>
            </a:pPr>
            <a:r>
              <a:rPr lang="pl-PL" sz="4400" dirty="0" smtClean="0">
                <a:solidFill>
                  <a:srgbClr val="263779"/>
                </a:solidFill>
              </a:rPr>
              <a:t>    inwentaryzacyjna</a:t>
            </a:r>
            <a:r>
              <a:rPr lang="pl-PL" sz="4400" dirty="0">
                <a:solidFill>
                  <a:srgbClr val="263779"/>
                </a:solidFill>
              </a:rPr>
              <a:t>)</a:t>
            </a:r>
          </a:p>
          <a:p>
            <a:pPr algn="ctr">
              <a:lnSpc>
                <a:spcPts val="1960"/>
              </a:lnSpc>
            </a:pPr>
            <a:endParaRPr lang="pl-PL" sz="4400" dirty="0"/>
          </a:p>
        </p:txBody>
      </p: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67F972B8-A010-8848-A004-750EF5A0CC87}"/>
              </a:ext>
            </a:extLst>
          </p:cNvPr>
          <p:cNvGrpSpPr/>
          <p:nvPr/>
        </p:nvGrpSpPr>
        <p:grpSpPr>
          <a:xfrm>
            <a:off x="218546" y="6081867"/>
            <a:ext cx="790916" cy="776133"/>
            <a:chOff x="11084833" y="0"/>
            <a:chExt cx="790916" cy="776133"/>
          </a:xfrm>
        </p:grpSpPr>
        <p:sp>
          <p:nvSpPr>
            <p:cNvPr id="16" name="Prostokąt 15">
              <a:extLst>
                <a:ext uri="{FF2B5EF4-FFF2-40B4-BE49-F238E27FC236}">
                  <a16:creationId xmlns="" xmlns:a16="http://schemas.microsoft.com/office/drawing/2014/main" id="{42A92E1D-1D00-D046-B593-D97D4EE75EC8}"/>
                </a:ext>
              </a:extLst>
            </p:cNvPr>
            <p:cNvSpPr/>
            <p:nvPr/>
          </p:nvSpPr>
          <p:spPr>
            <a:xfrm>
              <a:off x="11084833" y="0"/>
              <a:ext cx="790916" cy="776133"/>
            </a:xfrm>
            <a:prstGeom prst="rect">
              <a:avLst/>
            </a:prstGeom>
            <a:solidFill>
              <a:srgbClr val="C014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="" xmlns:a16="http://schemas.microsoft.com/office/drawing/2014/main" id="{9A6B33CA-8DE2-2D4B-9289-E71CFB3E25C8}"/>
                </a:ext>
              </a:extLst>
            </p:cNvPr>
            <p:cNvSpPr txBox="1"/>
            <p:nvPr/>
          </p:nvSpPr>
          <p:spPr>
            <a:xfrm>
              <a:off x="11252378" y="157233"/>
              <a:ext cx="5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solidFill>
                    <a:schemeClr val="bg1"/>
                  </a:solidFill>
                </a:rPr>
                <a:t>09</a:t>
              </a:r>
              <a:endParaRPr lang="pl-PL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85028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5944</TotalTime>
  <Words>830</Words>
  <Application>Microsoft Office PowerPoint</Application>
  <PresentationFormat>Niestandardowy</PresentationFormat>
  <Paragraphs>134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Natalia Szczesniak</dc:creator>
  <cp:lastModifiedBy>Praca</cp:lastModifiedBy>
  <cp:revision>61</cp:revision>
  <dcterms:created xsi:type="dcterms:W3CDTF">2022-04-01T12:42:11Z</dcterms:created>
  <dcterms:modified xsi:type="dcterms:W3CDTF">2024-10-19T20:33:55Z</dcterms:modified>
</cp:coreProperties>
</file>