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9" r:id="rId3"/>
    <p:sldId id="258" r:id="rId4"/>
    <p:sldId id="260" r:id="rId5"/>
    <p:sldId id="277" r:id="rId6"/>
    <p:sldId id="266" r:id="rId7"/>
    <p:sldId id="262" r:id="rId8"/>
    <p:sldId id="265" r:id="rId9"/>
    <p:sldId id="267" r:id="rId10"/>
    <p:sldId id="269" r:id="rId11"/>
    <p:sldId id="268" r:id="rId12"/>
    <p:sldId id="278" r:id="rId13"/>
    <p:sldId id="270" r:id="rId14"/>
    <p:sldId id="271" r:id="rId15"/>
    <p:sldId id="276" r:id="rId16"/>
    <p:sldId id="272" r:id="rId17"/>
    <p:sldId id="273" r:id="rId18"/>
    <p:sldId id="274" r:id="rId19"/>
    <p:sldId id="275" r:id="rId20"/>
    <p:sldId id="282" r:id="rId21"/>
    <p:sldId id="280" r:id="rId22"/>
    <p:sldId id="281" r:id="rId23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14708" initials="p" lastIdx="1" clrIdx="0">
    <p:extLst>
      <p:ext uri="{19B8F6BF-5375-455C-9EA6-DF929625EA0E}">
        <p15:presenceInfo xmlns:p15="http://schemas.microsoft.com/office/powerpoint/2012/main" userId="S::p14708@paoya.club::698d54d2-b175-4fc3-8c7e-6c2025d6bd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951B4C-E71D-47C3-953B-7A49E66CC57A}" type="datetime1">
              <a:rPr lang="pl-PL" smtClean="0"/>
              <a:t>08.03.2021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A104C3-E9F5-4CA7-B06F-C468484B201B}" type="datetime1">
              <a:rPr lang="pl-PL" smtClean="0"/>
              <a:t>08.03.2021</a:t>
            </a:fld>
            <a:endParaRPr lang="en-US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ostokąt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ostokąt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ostokąt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Łącznik prosty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a — symbol zastępczy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AF0B5FE-B6B9-428C-8DD3-F67FBA667806}" type="datetime1">
              <a:rPr lang="pl-PL" smtClean="0"/>
              <a:t>08.03.2021</a:t>
            </a:fld>
            <a:endParaRPr lang="en-US" dirty="0"/>
          </a:p>
        </p:txBody>
      </p:sp>
      <p:sp>
        <p:nvSpPr>
          <p:cNvPr id="21" name="Stopka — symbol zastępczy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Numer slajdu — symbol zastępczy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A18235-84BE-44AD-BA13-BD35A730FBFB}" type="datetime1">
              <a:rPr lang="pl-PL" smtClean="0"/>
              <a:t>08.03.2021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B7FAD6-3A28-4146-9AA2-0365802DD587}" type="datetime1">
              <a:rPr lang="pl-PL" smtClean="0"/>
              <a:t>08.03.2021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9466F-1777-43CA-ABA8-641A28AAF006}" type="datetime1">
              <a:rPr lang="pl-PL" smtClean="0"/>
              <a:t>08.03.2021</a:t>
            </a:fld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ostokąt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ostokąt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ostokąt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94A49ABD-671B-4C2A-8992-625D1179B047}" type="datetime1">
              <a:rPr lang="pl-PL" smtClean="0"/>
              <a:t>08.03.2021</a:t>
            </a:fld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F64A7B-73CE-4A0D-B21F-1EBC66A983AC}" type="datetime1">
              <a:rPr lang="pl-PL" smtClean="0"/>
              <a:t>08.03.2021</a:t>
            </a:fld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818757-0F5F-4A95-B10C-FA77BA7D0C7F}" type="datetime1">
              <a:rPr lang="pl-PL" smtClean="0"/>
              <a:t>08.03.2021</a:t>
            </a:fld>
            <a:endParaRPr lang="en-US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710650-2149-4C69-A81F-1EB31B3AED2E}" type="datetime1">
              <a:rPr lang="pl-PL" smtClean="0"/>
              <a:t>08.03.2021</a:t>
            </a:fld>
            <a:endParaRPr lang="en-US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651D0F-BCAF-4011-8C9C-FB7045B8D4FB}" type="datetime1">
              <a:rPr lang="pl-PL" smtClean="0"/>
              <a:t>08.03.2021</a:t>
            </a:fld>
            <a:endParaRPr lang="en-US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8B04C424-9B81-4F06-BC68-5F8C19B738AF}" type="datetime1">
              <a:rPr lang="pl-PL" smtClean="0"/>
              <a:t>08.03.2021</a:t>
            </a:fld>
            <a:endParaRPr lang="en-US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9A562F7A-5977-4A61-B65B-B94A0BEE4D2F}" type="datetime1">
              <a:rPr lang="pl-PL" smtClean="0"/>
              <a:t>08.03.2021</a:t>
            </a:fld>
            <a:endParaRPr lang="en-US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ostokąt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ostokąt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ostokąt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909B698-A20D-401E-B735-DAF4ED17EA6C}" type="datetime1">
              <a:rPr lang="pl-PL" smtClean="0"/>
              <a:t>08.03.2021</a:t>
            </a:fld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tół przykryty czerwonym obrusem&#10;&#10;Automatycznie generowany opis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Prostokąt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ostokąt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 fontScale="90000"/>
          </a:bodyPr>
          <a:lstStyle/>
          <a:p>
            <a:r>
              <a:rPr lang="pl-PL" sz="4400" dirty="0">
                <a:solidFill>
                  <a:schemeClr val="tx1"/>
                </a:solidFill>
              </a:rPr>
              <a:t>historia w nowej odsłonie</a:t>
            </a:r>
            <a:endParaRPr lang="pl" sz="4400" dirty="0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4074850"/>
            <a:ext cx="4775075" cy="745724"/>
          </a:xfrm>
        </p:spPr>
        <p:txBody>
          <a:bodyPr rtlCol="0">
            <a:normAutofit/>
          </a:bodyPr>
          <a:lstStyle/>
          <a:p>
            <a:pPr rtl="0"/>
            <a:r>
              <a:rPr lang="pl" dirty="0">
                <a:solidFill>
                  <a:schemeClr val="tx1"/>
                </a:solidFill>
              </a:rPr>
              <a:t>Piotr tomczak</a:t>
            </a:r>
          </a:p>
          <a:p>
            <a:pPr rtl="0"/>
            <a:r>
              <a:rPr lang="pl" dirty="0">
                <a:solidFill>
                  <a:schemeClr val="tx1"/>
                </a:solidFill>
              </a:rPr>
              <a:t>kl.8a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425BFBB-384B-4047-8077-D87BD00D1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93371" y="4800600"/>
            <a:ext cx="9731829" cy="1051560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Z pewnością w restauracji wykorzystałbym zachowany wystrój i elementy wyposażenia piekarni w postaci żeliwnej konstrukcji wspierającej stropy głównej sali piekarniczej, okładziny z płytek ceramicznych, jak również w zachowany piec do wypieków pieczywa. Oryginalność tych detali podkreśliłaby charakter tego miejsca, które uzupełniłbym </a:t>
            </a:r>
            <a:r>
              <a:rPr lang="pl-PL" dirty="0" err="1"/>
              <a:t>loftowymi</a:t>
            </a:r>
            <a:r>
              <a:rPr lang="pl-PL" dirty="0"/>
              <a:t> meblami. 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0CDB8BA-0E21-4C42-AF54-5B1F2586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F64A7B-73CE-4A0D-B21F-1EBC66A983AC}" type="datetime1">
              <a:rPr lang="pl-PL" smtClean="0"/>
              <a:t>08.03.2021</a:t>
            </a:fld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8EEDB52-3D12-4F3E-AA71-C120D3C4BC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0746" y="848790"/>
            <a:ext cx="10710508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7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0B4967-1103-4412-8298-A56492748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BEB82A3-E858-4279-9AEF-5CBDD7F98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4536488"/>
            <a:ext cx="10058400" cy="1315671"/>
          </a:xfrm>
        </p:spPr>
        <p:txBody>
          <a:bodyPr/>
          <a:lstStyle/>
          <a:p>
            <a:r>
              <a:rPr lang="pl-PL" dirty="0"/>
              <a:t>Budynki z cegły podkreślają charakter naszej dzielnicy i świetnie pasują do jej przemysłowego charakteru, dlatego uważam, że tego rodzaju wykorzystanie zachowanej Warszawskiej Piekarni Mechanicznej, która kojarzy nam się z dobrym jedzeniem jest dobrym pomysłem.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633AE2-6DEB-4AD2-8C33-067E9954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F64A7B-73CE-4A0D-B21F-1EBC66A983AC}" type="datetime1">
              <a:rPr lang="pl-PL" smtClean="0"/>
              <a:t>08.03.2021</a:t>
            </a:fld>
            <a:endParaRPr lang="en-US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CC95BE8F-0CA1-474A-80C9-AA27EB1FE3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3290" y="622790"/>
            <a:ext cx="10485419" cy="3547207"/>
          </a:xfrm>
        </p:spPr>
      </p:pic>
      <p:sp>
        <p:nvSpPr>
          <p:cNvPr id="16" name="Dymek mowy: prostokąt z zaokrąglonymi rogami 15">
            <a:extLst>
              <a:ext uri="{FF2B5EF4-FFF2-40B4-BE49-F238E27FC236}">
                <a16:creationId xmlns:a16="http://schemas.microsoft.com/office/drawing/2014/main" id="{1A705741-8281-4EEC-B997-209237C97D28}"/>
              </a:ext>
            </a:extLst>
          </p:cNvPr>
          <p:cNvSpPr/>
          <p:nvPr/>
        </p:nvSpPr>
        <p:spPr>
          <a:xfrm>
            <a:off x="4335332" y="2033999"/>
            <a:ext cx="2549562" cy="956628"/>
          </a:xfrm>
          <a:prstGeom prst="wedgeRoundRectCallout">
            <a:avLst>
              <a:gd name="adj1" fmla="val -21314"/>
              <a:gd name="adj2" fmla="val 8724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i="1" dirty="0"/>
              <a:t>Miejsce z historią i charakterem …</a:t>
            </a:r>
          </a:p>
        </p:txBody>
      </p:sp>
    </p:spTree>
    <p:extLst>
      <p:ext uri="{BB962C8B-B14F-4D97-AF65-F5344CB8AC3E}">
        <p14:creationId xmlns:p14="http://schemas.microsoft.com/office/powerpoint/2010/main" val="162186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27D98E-043A-4C13-A048-46B7F1465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6286" y="941034"/>
            <a:ext cx="6379027" cy="2487966"/>
          </a:xfrm>
        </p:spPr>
        <p:txBody>
          <a:bodyPr>
            <a:normAutofit/>
          </a:bodyPr>
          <a:lstStyle/>
          <a:p>
            <a:r>
              <a:rPr lang="pl-PL" dirty="0"/>
              <a:t>Wiem, że w zabytkowej piekarni na Nowej Pradze rozważano urządzenie Muzeum Warszawskiego Piekarnictwa. Sadzę, że pomysł ten jest również bardzo dobry, ponieważ to miejsce jest wyjątkowe.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1FF54D-1C48-491D-9BF5-CD3298D2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F64A7B-73CE-4A0D-B21F-1EBC66A983AC}" type="datetime1">
              <a:rPr lang="pl-PL" smtClean="0"/>
              <a:t>08.03.2021</a:t>
            </a:fld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607DEB4-16CF-4C83-A42B-476289AD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255" y="3055439"/>
            <a:ext cx="5607832" cy="33453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FC484BF-0117-43ED-8ADA-0F6F0445F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7" y="497296"/>
            <a:ext cx="4292960" cy="32197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0901617-96CD-4C20-B998-F2FE8F9F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087" y="2796631"/>
            <a:ext cx="2522471" cy="358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47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5F7CCAA-1F5F-403E-A260-C27D317D24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3" b="17071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947860-8A48-46FD-8CEA-8C8F21972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BF3A747-89FF-4213-8879-F1C75B73C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3143" y="1077686"/>
            <a:ext cx="3494313" cy="4820194"/>
          </a:xfrm>
        </p:spPr>
        <p:txBody>
          <a:bodyPr>
            <a:noAutofit/>
          </a:bodyPr>
          <a:lstStyle/>
          <a:p>
            <a:r>
              <a:rPr lang="pl-PL" sz="3000" dirty="0"/>
              <a:t>Strzelecka 30/32 – Fabryka Kas Pancernych </a:t>
            </a:r>
            <a:r>
              <a:rPr lang="pl-PL" sz="3000" dirty="0" err="1"/>
              <a:t>Stalobetonowych</a:t>
            </a:r>
            <a:r>
              <a:rPr lang="pl-PL" sz="3000" dirty="0"/>
              <a:t> / Zakład Wyrobów Mechanicznych</a:t>
            </a:r>
          </a:p>
        </p:txBody>
      </p:sp>
    </p:spTree>
    <p:extLst>
      <p:ext uri="{BB962C8B-B14F-4D97-AF65-F5344CB8AC3E}">
        <p14:creationId xmlns:p14="http://schemas.microsoft.com/office/powerpoint/2010/main" val="2625190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D098BCF-C424-4E53-B1E1-78E1760798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804" r="3" b="9807"/>
          <a:stretch/>
        </p:blipFill>
        <p:spPr>
          <a:xfrm>
            <a:off x="1066800" y="1110343"/>
            <a:ext cx="5863152" cy="4713514"/>
          </a:xfrm>
          <a:prstGeom prst="rect">
            <a:avLst/>
          </a:prstGeom>
          <a:noFill/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BA7CE74-924A-4BF3-A177-1224B88E2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1800" y="642594"/>
            <a:ext cx="4944292" cy="56711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W momencie powstania zakładu ul. Strzelecka była zabudowana w większości drewnianymi i murowanymi domami mieszkalnymi. Jedynie w pobliżu ul. Szwedzkiej powstawały pierwsze zakłady przemysłowe. Zakład Wyrobów Mechanicznych Gustawa </a:t>
            </a:r>
            <a:r>
              <a:rPr lang="pl-PL" dirty="0" err="1"/>
              <a:t>Pulsta</a:t>
            </a:r>
            <a:r>
              <a:rPr lang="pl-PL" dirty="0"/>
              <a:t> powstał najprawdopodobniej w 1887 r. i początkowo działał w innym miejscu (przy Muranowskiej 32). Ok. 1912 r. Gustaw </a:t>
            </a:r>
            <a:r>
              <a:rPr lang="pl-PL" dirty="0" err="1"/>
              <a:t>Pulst</a:t>
            </a:r>
            <a:r>
              <a:rPr lang="pl-PL" dirty="0"/>
              <a:t> nabył posesję przy ul. Strzeleckiej 30 (od kilku lat był już właścicielem sąsiedniej posesji, pod numerem 28), wybudował tam niewielki budynek fabryczny, istniejący do dziś. Produkowano tu: maszyny do przemysłu tytoniowego i tabacznego, drzewnego, papierniczego, spożywczego, wyposażenie (piece) dla piekarni, suszarnie zboża.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B734831-20DB-43D0-A742-6A0E3908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9A562F7A-5977-4A61-B65B-B94A0BEE4D2F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27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58C6538-45AE-4510-80DC-221A488AD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" r="3" b="14994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B951A2-AAC2-422A-8D09-000C6065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DF64A7B-73CE-4A0D-B21F-1EBC66A983AC}" type="datetime1">
              <a:rPr kumimoji="0" lang="pl-PL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08.03.2021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905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CA4F6C6-12B5-4A50-AE8C-7FCB1F8B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990" y="237744"/>
            <a:ext cx="3515558" cy="381411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BD8A9BD-E63F-43A2-8604-23AEA74B4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990" y="3755254"/>
            <a:ext cx="3515558" cy="28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1B03163-73E8-441E-81DB-CF13D0501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087" y="1005840"/>
            <a:ext cx="4659084" cy="48463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Po I wojnie światowej zakład przejął Stanisław Zwierzchowski tworząc rodzinny interes. </a:t>
            </a:r>
            <a:r>
              <a:rPr lang="pl-PL" b="1" dirty="0"/>
              <a:t>Fabryka Kas Pancernych </a:t>
            </a:r>
            <a:r>
              <a:rPr lang="pl-PL" b="1" dirty="0" err="1"/>
              <a:t>Stalobetonowych</a:t>
            </a:r>
            <a:r>
              <a:rPr lang="pl-PL" b="1" dirty="0"/>
              <a:t> „Stanisław Zwierzchowski i Synowie” </a:t>
            </a:r>
            <a:r>
              <a:rPr lang="pl-PL" dirty="0"/>
              <a:t>wytwarzała kasy i szkatuły pancerne, sejfy, urządzenia do skarbców. Fabryka funkcjonowała na tyle dobrze, </a:t>
            </a:r>
            <a:br>
              <a:rPr lang="pl-PL" dirty="0"/>
            </a:br>
            <a:r>
              <a:rPr lang="pl-PL" dirty="0"/>
              <a:t>że rodzina z dochodów rodzina wybudowała modernistyczną kamienicę przy ul. Stalowej 47.</a:t>
            </a:r>
          </a:p>
          <a:p>
            <a:pPr>
              <a:lnSpc>
                <a:spcPct val="100000"/>
              </a:lnSpc>
            </a:pPr>
            <a:r>
              <a:rPr lang="pl-PL" dirty="0"/>
              <a:t>W 1947 r. Alfred Zwierzchowski przyłączył się do spółdzielni pracy „Skarbiec”. Zabudowania stoją nieużytkowane od 2000 r. Elewacja frontowa hali fabrycznej ujęta jest </a:t>
            </a:r>
            <a:br>
              <a:rPr lang="pl-PL" dirty="0"/>
            </a:br>
            <a:r>
              <a:rPr lang="pl-PL" dirty="0"/>
              <a:t>w rejestrze zabytków.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9B47FE69-A770-4540-B016-B886A42B85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776" r="3" b="3834"/>
          <a:stretch/>
        </p:blipFill>
        <p:spPr>
          <a:xfrm>
            <a:off x="5620586" y="1251857"/>
            <a:ext cx="5722328" cy="4600303"/>
          </a:xfrm>
          <a:prstGeom prst="rect">
            <a:avLst/>
          </a:prstGeom>
          <a:noFill/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4BA9045-BAB8-4296-BE72-D51985B4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9A562F7A-5977-4A61-B65B-B94A0BEE4D2F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39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budynek, zewnętrzne, stare, drzwi&#10;&#10;Opis wygenerowany automatycznie">
            <a:extLst>
              <a:ext uri="{FF2B5EF4-FFF2-40B4-BE49-F238E27FC236}">
                <a16:creationId xmlns:a16="http://schemas.microsoft.com/office/drawing/2014/main" id="{26C118B7-A815-4D11-907E-F24D22E59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3" r="3" b="1759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492EE50-67A0-42DA-9E2A-445004B89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9A562F7A-5977-4A61-B65B-B94A0BEE4D2F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19F9254-F692-4490-8E93-655BFC4D7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94914" y="4082144"/>
            <a:ext cx="3450772" cy="892628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Niestety zabytek w ciągu ostatnich 4 lat został bardzo zniszczony.</a:t>
            </a:r>
            <a:endParaRPr lang="en-US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034CBDF-7AF4-4998-A0A3-B67748F79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089" y="237744"/>
            <a:ext cx="3806311" cy="28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12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84E7351-A4AE-4EA4-8218-4FCBCF24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138"/>
            <a:ext cx="9525000" cy="6849862"/>
          </a:xfrm>
          <a:prstGeom prst="rect">
            <a:avLst/>
          </a:prstGeom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13023E3-7BC2-4B8B-9A12-13FA1D25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562F7A-5977-4A61-B65B-B94A0BEE4D2F}" type="datetime1">
              <a:rPr lang="pl-PL" smtClean="0"/>
              <a:t>08.03.2021</a:t>
            </a:fld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9B80E15-1F1E-491C-BE84-913E4399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57800" cy="5257800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7358DB7-2DCB-40B7-886A-0365C461E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7286126-CEB9-487B-AB90-90F3AA02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718" y="2215718"/>
            <a:ext cx="4642282" cy="4642282"/>
          </a:xfrm>
          <a:prstGeom prst="rect">
            <a:avLst/>
          </a:prstGeom>
        </p:spPr>
      </p:pic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B873594C-9B36-41E4-8DDC-022912CB50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8540" b="8540"/>
          <a:stretch>
            <a:fillRect/>
          </a:stretch>
        </p:blipFill>
        <p:spPr>
          <a:xfrm>
            <a:off x="4948377" y="0"/>
            <a:ext cx="3144775" cy="260798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1F7CEAB-F45F-43CE-995B-75450A7DE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575" y="4178562"/>
            <a:ext cx="2687575" cy="26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72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C4BDDDCA-28A6-4569-B6C4-6ADF2055B9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534" r="3" b="8537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B37936-6E9E-4D96-A49F-55AB88F9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9A562F7A-5977-4A61-B65B-B94A0BEE4D2F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55296B5-955F-41D3-99FC-A690868AF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6233" y="497149"/>
            <a:ext cx="3559946" cy="5992427"/>
          </a:xfrm>
        </p:spPr>
        <p:txBody>
          <a:bodyPr>
            <a:normAutofit/>
          </a:bodyPr>
          <a:lstStyle/>
          <a:p>
            <a:r>
              <a:rPr lang="pl-PL" dirty="0"/>
              <a:t>Moim zdaniem rewitalizacja budynku powinna zostać przeprowadzona w taki sposób, aby można było uruchomić tu Muzeum Mechaniki pod nazwą „Stara Fabryka” ze stałą wystawą pt.: „Od tytoniu do kas pancernych”. </a:t>
            </a:r>
          </a:p>
          <a:p>
            <a:r>
              <a:rPr lang="pl-PL" dirty="0"/>
              <a:t>Główną część ekspozycji stanowiłyby zabytkowe maszyny do przemysłu tytoniowego i tabacznego, drzewnego, papierniczego, spożywczego, wyposażenie (piece) dla piekarni, suszarnie, tj. wszystko to co w tym miejscu było wytwarzane. </a:t>
            </a:r>
          </a:p>
        </p:txBody>
      </p:sp>
    </p:spTree>
    <p:extLst>
      <p:ext uri="{BB962C8B-B14F-4D97-AF65-F5344CB8AC3E}">
        <p14:creationId xmlns:p14="http://schemas.microsoft.com/office/powerpoint/2010/main" val="91173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84D05C-2B2F-4E44-87BD-CA4EF6C1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pl-PL" b="1" dirty="0"/>
              <a:t>Warszawska Praga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E8C5E6-5476-437E-961C-C86B89362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9" y="2014194"/>
            <a:ext cx="5029201" cy="383796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pl-PL" sz="2000" dirty="0"/>
              <a:t>Praga to jedna z tych dzielnic, których </a:t>
            </a:r>
            <a:br>
              <a:rPr lang="pl-PL" sz="2000" dirty="0"/>
            </a:br>
            <a:r>
              <a:rPr lang="pl-PL" sz="2000" dirty="0"/>
              <a:t>nie da się pomylić z żadną inną. 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Budzi raczej skrajne emocje. 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Można albo od razu wczuć się w jej szemranego ducha, dostrzec urok w ceglanych kamienicach i podwórkowych kaplicach albo kompletnie tego nie dostrzec i potraktować Pragę-Północ jako brudną i śmierdzącą, która w sumie do niczego nie jest stolicy potrzebna.</a:t>
            </a:r>
          </a:p>
          <a:p>
            <a:pPr>
              <a:lnSpc>
                <a:spcPct val="100000"/>
              </a:lnSpc>
            </a:pPr>
            <a:r>
              <a:rPr lang="pl-PL" sz="2000" dirty="0"/>
              <a:t>Jednak uważam, że odwiedzenie Pragi </a:t>
            </a:r>
            <a:br>
              <a:rPr lang="pl-PL" sz="2000" dirty="0"/>
            </a:br>
            <a:r>
              <a:rPr lang="pl-PL" sz="2000" dirty="0"/>
              <a:t>to konieczność, jeśli chce się poznać </a:t>
            </a:r>
            <a:br>
              <a:rPr lang="pl-PL" sz="2000" dirty="0"/>
            </a:br>
            <a:r>
              <a:rPr lang="pl-PL" sz="2000" dirty="0"/>
              <a:t>i zrozumieć Warszawę.</a:t>
            </a:r>
          </a:p>
          <a:p>
            <a:pPr>
              <a:lnSpc>
                <a:spcPct val="100000"/>
              </a:lnSpc>
            </a:pPr>
            <a:endParaRPr lang="pl-PL" sz="17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1DDACA-0A5B-4D8C-9CD8-51F429706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37"/>
          <a:stretch/>
        </p:blipFill>
        <p:spPr>
          <a:xfrm>
            <a:off x="6461760" y="2103120"/>
            <a:ext cx="4663440" cy="3749040"/>
          </a:xfrm>
          <a:prstGeom prst="rect">
            <a:avLst/>
          </a:prstGeom>
          <a:noFill/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EA5AD9-92EB-459D-9AB0-851B5A82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C1E9466F-1777-43CA-ABA8-641A28AAF006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0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86938D15-57B2-4582-8BBB-F4A374C0BE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710" r="1171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494C301-F56E-440F-AEA4-390DE363A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562F7A-5977-4A61-B65B-B94A0BEE4D2F}" type="datetime1">
              <a:rPr lang="pl-PL" smtClean="0"/>
              <a:t>08.03.2021</a:t>
            </a:fld>
            <a:endParaRPr lang="en-US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50A6A3-3F56-480E-BD77-53E2CD42E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1482571"/>
            <a:ext cx="3144774" cy="4415309"/>
          </a:xfrm>
        </p:spPr>
        <p:txBody>
          <a:bodyPr>
            <a:normAutofit/>
          </a:bodyPr>
          <a:lstStyle/>
          <a:p>
            <a:r>
              <a:rPr lang="pl-PL" dirty="0"/>
              <a:t>Pozostałe sale służyłyby wystawom czasowym (Galeria w Fabryce). Przemysł Warszawy w XIX i XX wieku.</a:t>
            </a:r>
          </a:p>
          <a:p>
            <a:r>
              <a:rPr lang="pl-PL" dirty="0"/>
              <a:t>Przestrzeń przylegająca do muzeum zostałaby wykorzystana jako miejsce do wypoczynku z leżakami i ławeczkami oraz małymi restauracyjkami wokół których byłoby dużo zieleni (patrz ilustracja obok).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596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0C16F499-C742-4D34-BE86-5DBAB9BBCB35}"/>
              </a:ext>
            </a:extLst>
          </p:cNvPr>
          <p:cNvSpPr txBox="1"/>
          <p:nvPr/>
        </p:nvSpPr>
        <p:spPr>
          <a:xfrm>
            <a:off x="1447799" y="1826802"/>
            <a:ext cx="9400713" cy="378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/>
              <a:t>Dzięki rewitalizacji, historyczne budynki zyskują nową tożsamość, zamieniając się w przestrzeń przeznaczoną dla branży kreatywnej lub dla społeczności lokalnej.</a:t>
            </a:r>
          </a:p>
          <a:p>
            <a:r>
              <a:rPr lang="pl-PL" sz="2000" dirty="0"/>
              <a:t>W przyjętych koncepcjach zależało mi na ożywieniu terenów poprzemysłowych w mieście, przy wykorzystaniu istniejącego potencjału i kontekstu historycznego. Punktem wyjścia do realizacji tych projektów powinien być, według mnie, szacunek dla historycznego charakteru budynków, </a:t>
            </a:r>
            <a:r>
              <a:rPr lang="pl-PL" sz="2000"/>
              <a:t>podobnie </a:t>
            </a:r>
            <a:br>
              <a:rPr lang="pl-PL" sz="2000"/>
            </a:br>
            <a:r>
              <a:rPr lang="pl-PL" sz="2000"/>
              <a:t>jak </a:t>
            </a:r>
            <a:r>
              <a:rPr lang="pl-PL" sz="2000" dirty="0"/>
              <a:t>miało to miejsce w wielu udanych modernizacjach na świecie.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371B347-8A55-40EC-84B6-630E9C45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9A562F7A-5977-4A61-B65B-B94A0BEE4D2F}" type="datetime1">
              <a:rPr lang="pl-PL" smtClean="0"/>
              <a:pPr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9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0B0487-4DEB-45D8-97EC-D5139E59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anchor="ctr">
            <a:normAutofit/>
          </a:bodyPr>
          <a:lstStyle/>
          <a:p>
            <a:r>
              <a:rPr lang="pl-PL" b="1" i="1" dirty="0"/>
              <a:t>DZIĘKUJĘ ZA UWAGĘ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F46620E-D109-4EF6-B3B7-E1A77AB2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9A562F7A-5977-4A61-B65B-B94A0BEE4D2F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0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6112018-D853-47A3-887E-E25ED57A26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544" r="-2" b="11390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AB749D-7504-4C64-AFF6-99C9F765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C1E9466F-1777-43CA-ABA8-641A28AAF006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22636D-79A2-4D7F-8F1F-E8D5878D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3"/>
            <a:ext cx="3144774" cy="353987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000" b="1" dirty="0"/>
              <a:t>Warszawska </a:t>
            </a:r>
            <a:br>
              <a:rPr lang="pl-PL" sz="3000" b="1" dirty="0"/>
            </a:br>
            <a:r>
              <a:rPr lang="pl-PL" sz="3000" b="1" dirty="0"/>
              <a:t>III Piekarnia Mechaniczna przy </a:t>
            </a:r>
            <a:br>
              <a:rPr lang="pl-PL" sz="3000" b="1" dirty="0"/>
            </a:br>
            <a:r>
              <a:rPr lang="pl-PL" sz="3000" b="1" dirty="0"/>
              <a:t>ul. Stolarskiej 2/4 </a:t>
            </a:r>
            <a:br>
              <a:rPr lang="pl-PL" sz="3000" b="1" dirty="0"/>
            </a:br>
            <a:r>
              <a:rPr lang="pl-PL" sz="3000" b="1" dirty="0"/>
              <a:t>w Warszawie</a:t>
            </a:r>
            <a:br>
              <a:rPr lang="pl-PL" sz="2200" dirty="0"/>
            </a:b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90331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BF0B3DA-13B3-46EE-9ADE-FE3DCFEA8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9" y="816745"/>
            <a:ext cx="5394961" cy="52182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Budynki przy ul. Stolarskiej 2/4 znajdują się na terenie historycznej części Pragi zwanej Nową Pragą, w kwartale wytyczonym ulicami Stolarską, Letnią i Szwedzką (dawny numer hipoteczny 1059). Powstały na początku 20 w. Jednym z pierwszych właścicieli nieruchomości był Jan Reichert, figurujący w księdze hipotecznej nieruchomości w 1905 r. Podobno zachwycał się on każdym ziarnkiem zboża i mawiał, że to diament życia, który młynarz i piekarz powinni umiejętnie przerobić na brylant. Jeśli w szlifierni nie zdmuchuje się pyłu diamentowego do śmietnika, tak samo w piekarni nie wolno niczego marnować. Mąkę sprowadzał z najlepszych młynów, jak </a:t>
            </a:r>
            <a:r>
              <a:rPr lang="pl-PL" dirty="0" err="1"/>
              <a:t>Słodowiecki</a:t>
            </a:r>
            <a:r>
              <a:rPr lang="pl-PL" dirty="0"/>
              <a:t> Młyn Parowy </a:t>
            </a:r>
            <a:r>
              <a:rPr lang="pl-PL" dirty="0" err="1"/>
              <a:t>Mayznera</a:t>
            </a:r>
            <a:r>
              <a:rPr lang="pl-PL" dirty="0"/>
              <a:t> i </a:t>
            </a:r>
            <a:r>
              <a:rPr lang="pl-PL" dirty="0" err="1"/>
              <a:t>Goldflama</a:t>
            </a:r>
            <a:r>
              <a:rPr lang="pl-PL" dirty="0"/>
              <a:t> z ulicy Marymonckiej (stare warszawskie powiedzonko brzmiało: </a:t>
            </a:r>
            <a:r>
              <a:rPr lang="pl-PL" b="1" dirty="0"/>
              <a:t>„Delikacik z marymonckiej mąki"</a:t>
            </a:r>
            <a:r>
              <a:rPr lang="pl-PL" dirty="0"/>
              <a:t>).</a:t>
            </a:r>
          </a:p>
          <a:p>
            <a:pPr>
              <a:lnSpc>
                <a:spcPct val="100000"/>
              </a:lnSpc>
            </a:pPr>
            <a:endParaRPr lang="pl-PL" dirty="0"/>
          </a:p>
          <a:p>
            <a:pPr>
              <a:lnSpc>
                <a:spcPct val="100000"/>
              </a:lnSpc>
            </a:pPr>
            <a:endParaRPr lang="pl-PL" dirty="0"/>
          </a:p>
          <a:p>
            <a:pPr>
              <a:lnSpc>
                <a:spcPct val="100000"/>
              </a:lnSpc>
            </a:pP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ADBD20C-4935-4C1A-9D84-5335D7FE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0" y="2425986"/>
            <a:ext cx="4663440" cy="3103307"/>
          </a:xfrm>
          <a:prstGeom prst="rect">
            <a:avLst/>
          </a:prstGeom>
          <a:noFill/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611A723-60FC-45D2-8378-C76CAA9E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9A562F7A-5977-4A61-B65B-B94A0BEE4D2F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A90C73-11C6-4422-9B7B-F2AAF0B2BA88}"/>
              </a:ext>
            </a:extLst>
          </p:cNvPr>
          <p:cNvSpPr txBox="1"/>
          <p:nvPr/>
        </p:nvSpPr>
        <p:spPr>
          <a:xfrm>
            <a:off x="3048000" y="-7567762"/>
            <a:ext cx="6096000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Budynki przy ul. Stolarskiej 2/4 znajdują się na terenie historycznej części Pragi zwanej Nową Pragą, w kwartale wytyczonym ulicami Stolarską, Letnią i Szwedzką (dawny numer hipoteczny 1059). Zabudowa przedmiotowej działki powstała na początku XX w., co potwierdza data znajdująca się na ścianie szczytowej oficyny (J.R. 190[…], ostatnia cyfra uszkodzona). Jednym z pierwszych właścicieli nieruchomości był Jan Reichert, figurujący w księdze hipotecznej nieruchomości w 1905 r., do lat 20 XX w. dochodziło do częstych zmian stanu własności obiektu. W 1925 r. budynek piekarni wraz z oficyną stał się własnością Marcelego i Marii </a:t>
            </a:r>
            <a:r>
              <a:rPr lang="pl-PL" dirty="0" err="1"/>
              <a:t>Wiechowiczów</a:t>
            </a:r>
            <a:r>
              <a:rPr lang="pl-PL" dirty="0"/>
              <a:t> oraz Stanisława i Zofii Morawskich. Nowi właściciele Warszawskiej piekarni mechanicznej byli mistrzami piekarniczymi, związanymi z Cechem Piekarzy m.st. Warszawy, angażowali się w działalność społeczną, </a:t>
            </a:r>
            <a:r>
              <a:rPr lang="pl-PL" dirty="0" err="1"/>
              <a:t>Wiechowicz</a:t>
            </a:r>
            <a:r>
              <a:rPr lang="pl-PL" dirty="0"/>
              <a:t> był także senatorem II RP.</a:t>
            </a:r>
            <a:endParaRPr lang="pl-PL"/>
          </a:p>
          <a:p>
            <a:pPr>
              <a:spcAft>
                <a:spcPts val="600"/>
              </a:spcAft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644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77FE1BD-B68D-4227-86FF-A859A591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239" y="5233004"/>
            <a:ext cx="2514600" cy="675251"/>
          </a:xfrm>
        </p:spPr>
        <p:txBody>
          <a:bodyPr>
            <a:normAutofit/>
          </a:bodyPr>
          <a:lstStyle/>
          <a:p>
            <a:r>
              <a:rPr lang="pl-PL" sz="1800" dirty="0"/>
              <a:t>Marceli </a:t>
            </a:r>
            <a:r>
              <a:rPr lang="pl-PL" sz="1800" dirty="0" err="1"/>
              <a:t>Wiechowicz</a:t>
            </a:r>
            <a:endParaRPr lang="en-US" sz="18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E794998-2296-4946-BCFF-4E30DF79D8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369"/>
          <a:stretch/>
        </p:blipFill>
        <p:spPr>
          <a:xfrm>
            <a:off x="1066799" y="1828800"/>
            <a:ext cx="5004667" cy="4023360"/>
          </a:xfrm>
          <a:prstGeom prst="rect">
            <a:avLst/>
          </a:prstGeom>
          <a:noFill/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D48FB10-4DDA-43A8-876C-BD4BFBF461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61762" y="1828800"/>
            <a:ext cx="5090118" cy="3277420"/>
          </a:xfrm>
          <a:prstGeom prst="rect">
            <a:avLst/>
          </a:prstGeom>
        </p:spPr>
      </p:pic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6EE090-550B-4A74-B5F5-749546CE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16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5B7DB3B-985C-44CB-8F88-D018EC30A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145"/>
          <a:stretch/>
        </p:blipFill>
        <p:spPr>
          <a:xfrm>
            <a:off x="1066801" y="1632585"/>
            <a:ext cx="4663440" cy="3749040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40F4F0-3FE8-4695-A09F-1E4184C6B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029810"/>
            <a:ext cx="5105400" cy="482235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pl-PL" dirty="0"/>
              <a:t>W 1925 r. budynek piekarni wraz z oficyną stał się własnością Marcelego i Marii </a:t>
            </a:r>
            <a:r>
              <a:rPr lang="pl-PL" dirty="0" err="1"/>
              <a:t>Wiechowiczów</a:t>
            </a:r>
            <a:r>
              <a:rPr lang="pl-PL" dirty="0"/>
              <a:t> oraz Stanisława i Zofii Morawskich. Nowi właściciele Warszawskiej piekarni mechanicznej byli mistrzami piekarniczymi, związanymi z Cechem Piekarzy m.st. Warszawy oraz angażowali się w działalność społeczną, </a:t>
            </a:r>
            <a:r>
              <a:rPr lang="pl-PL" dirty="0" err="1"/>
              <a:t>Wiechowicz</a:t>
            </a:r>
            <a:r>
              <a:rPr lang="pl-PL" dirty="0"/>
              <a:t> był także senatorem II RP. </a:t>
            </a:r>
          </a:p>
          <a:p>
            <a:pPr>
              <a:lnSpc>
                <a:spcPct val="100000"/>
              </a:lnSpc>
            </a:pPr>
            <a:r>
              <a:rPr lang="pl-PL" dirty="0"/>
              <a:t>Budynki Warszawskiej III Piekarni Mechanicznej i oficyny mieszkalnej przy ul. Stolarskiej 2/4 przetrwały bez większych zniszczeń II wojnę światową. Po 1945 r. piekarnia przeszła na własność Skarbu Państwa i funkcjonowała do 2010 r., obecnie jest nieużytkowana. Po 1977 r. rozebrano zabudowę posesji pod nr 6 odsłaniając ścianę szczytową oficyny pod nr 2/4. </a:t>
            </a:r>
            <a:endParaRPr lang="pl-PL" sz="1500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D42A8F-C789-417C-88A9-C7D4264E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C1E9466F-1777-43CA-ABA8-641A28AAF006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8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51CFC283-2E69-4B8C-A8F8-A3F8E0DBC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794657"/>
            <a:ext cx="6096000" cy="50575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Zabudowa dawnej Warszawskiej Piekarni Mechanicznej przy ul. Stolarskiej 2/4 posiada istotne walory historyczne oraz architektoniczne Nowej Pragi. Jest to również wartościowy relikt zabudowy mieszkalno-przemysłowej na terenie dzielnicy cechujący się dobrym stanem zachowania oraz czytelnym układem przestrzennym. Wartość historyczna zabudowy dawnej piekarni związana jest również ze znaczącymi dla historii miasta i dzielnicy postaciami: Janem Reichertem, Marcelim Stefanem </a:t>
            </a:r>
            <a:r>
              <a:rPr lang="pl-PL" dirty="0" err="1"/>
              <a:t>Wiechowiczem</a:t>
            </a:r>
            <a:r>
              <a:rPr lang="pl-PL" dirty="0"/>
              <a:t> i Stanisławem Morawskim. Szczególne znaczenie w tym kontekście ma związek piekarni z postacią Marcelego </a:t>
            </a:r>
            <a:r>
              <a:rPr lang="pl-PL" dirty="0" err="1"/>
              <a:t>Wiechowicza</a:t>
            </a:r>
            <a:r>
              <a:rPr lang="pl-PL" dirty="0"/>
              <a:t>, w latach 30. XX w. Senatora RP, w okresie II wojny światowej więźnia Pawiaka, ofiary obozu koncentracyjnego na Majdanku.</a:t>
            </a:r>
          </a:p>
          <a:p>
            <a:pPr>
              <a:lnSpc>
                <a:spcPct val="100000"/>
              </a:lnSpc>
            </a:pPr>
            <a:endParaRPr lang="pl-PL" sz="1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795E28E-40CB-4C4C-A04C-87D1CF767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589" y="868680"/>
            <a:ext cx="3737611" cy="4983480"/>
          </a:xfrm>
          <a:prstGeom prst="rect">
            <a:avLst/>
          </a:prstGeom>
          <a:noFill/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611A723-60FC-45D2-8378-C76CAA9E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A562F7A-5977-4A61-B65B-B94A0BEE4D2F}" type="datetime1">
              <a:rPr kumimoji="0" lang="pl-P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08.03.2021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A90C73-11C6-4422-9B7B-F2AAF0B2BA88}"/>
              </a:ext>
            </a:extLst>
          </p:cNvPr>
          <p:cNvSpPr txBox="1"/>
          <p:nvPr/>
        </p:nvSpPr>
        <p:spPr>
          <a:xfrm>
            <a:off x="3048000" y="-7567762"/>
            <a:ext cx="6096000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Budynki przy ul. Stolarskiej 2/4 znajdują się na terenie historycznej części Pragi zwanej Nową Pragą, w kwartale wytyczonym ulicami Stolarską, Letnią i Szwedzką (dawny numer hipoteczny 1059). Zabudowa przedmiotowej działki powstała na początku XX w., co potwierdza data znajdująca się na ścianie szczytowej oficyny (J.R. 190[…], ostatnia cyfra uszkodzona). Jednym z pierwszych właścicieli nieruchomości był Jan Reichert, figurujący w księdze hipotecznej nieruchomości w 1905 r., do lat 20 XX w. dochodziło do częstych zmian stanu własności obiektu. W 1925 r. budynek piekarni wraz z oficyną stał się własnością Marcelego i Marii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Wiechowiczów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 oraz Stanisława i Zofii Morawskich. Nowi właściciele Warszawskiej piekarni mechanicznej byli mistrzami piekarniczymi, związanymi z Cechem Piekarzy m.st. Warszawy, angażowali się w działalność społeczną,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Wiechowicz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 był także senatorem II RP.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4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09EF340-211D-451F-8C6B-45AFB9375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" r="1994" b="2"/>
          <a:stretch/>
        </p:blipFill>
        <p:spPr>
          <a:xfrm>
            <a:off x="1066800" y="1709057"/>
            <a:ext cx="4936963" cy="3968931"/>
          </a:xfrm>
          <a:prstGeom prst="rect">
            <a:avLst/>
          </a:prstGeom>
          <a:noFill/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C82AB300-8C31-4062-AE3A-5C9F72E4A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5629" y="870857"/>
            <a:ext cx="5279571" cy="49813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Budynek piekarni o charakterystycznej, rozczłonkowanej bryle z dominantą w postaci 2 kominów, powiązany funkcjonalnie i kompozycyjnie z oficyną mieszkalną, jest w skali miasta cennym przykładem zabudowy postindustrialnej. Przemysłowa stylistyka obiektu przejawia się w zastosowaniu cegły licowej do opracowania ścian zewnętrznych, uproszczonego detalu architektonicznego w postaci gzymsów, fryzu, lizen, parapetów, łuków nadokiennych oraz zastosowania wewnątrz elementów żeliwnych konstrukcyjnych i użytkowych. </a:t>
            </a:r>
            <a:r>
              <a:rPr lang="pl-PL" b="1" dirty="0"/>
              <a:t>O wyjątkowości ww. budynku świadczy także zachowany wystrój i elementy wyposażenia w postaci żeliwnej konstrukcji wspierającej stropy głównej sali piekarniczej, okładziny z płytek ceramicznych, w pełni zachowany piec do wypieków pieczywa z oryginalnym detalem i urządzeniami mierniczymi.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E3D656E-D381-405B-8D48-8FE737B6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1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3FC9F-C6E2-40B5-9E81-94DE4038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pl-PL" sz="3100"/>
              <a:t>Mój pomysł na renowację i wykorzystanie Warszawskiej Piekarni Mechanicznej przy </a:t>
            </a:r>
            <a:br>
              <a:rPr lang="pl-PL" sz="3100"/>
            </a:br>
            <a:r>
              <a:rPr lang="pl-PL" sz="3100"/>
              <a:t>ul. Stolarskiej 2/4 w Warszawie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29B04B-C1E6-48C9-ACCB-A11FBA7F0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799" y="2103120"/>
            <a:ext cx="5148943" cy="39319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dirty="0"/>
              <a:t>Ponieważ piekarnia kojarzy nam się z zapachem pysznego świeżego pieczywa miejsce to zmieniłbym w restaurację pod nazwą Stara Piekarnia Mechaniczna do którego na pewno chcielibyśmy powracać. </a:t>
            </a:r>
          </a:p>
          <a:p>
            <a:pPr>
              <a:lnSpc>
                <a:spcPct val="100000"/>
              </a:lnSpc>
            </a:pPr>
            <a:r>
              <a:rPr lang="pl-PL" dirty="0"/>
              <a:t>Klimatyczne wnętrze, atmosfera i potrawy, które dzięki doświadczonemu szefowi kuchni byłyby na najwyższym poziomie. Oczywiście w restauracji pachniałoby świeżo wypiekanym na miejscu i serwowanym gościom restauracji pieczywem, które jak dawniej nie zawiodłoby naszych oczekiwań!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9F2E7C-3CDB-43F3-AD76-32882D7B0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4" r="24577"/>
          <a:stretch/>
        </p:blipFill>
        <p:spPr>
          <a:xfrm>
            <a:off x="6461760" y="2103120"/>
            <a:ext cx="4663440" cy="3749040"/>
          </a:xfrm>
          <a:prstGeom prst="rect">
            <a:avLst/>
          </a:prstGeom>
          <a:noFill/>
        </p:spPr>
      </p:pic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7BE37AF-4711-4DCD-855F-915C0907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08.03.2021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47_TF56410444" id="{A0D5D619-BEC2-4BE2-A202-DE86F543F73B}" vid="{6262031E-7301-4465-9BD2-05F83B2C7BBE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{F75E86D5-4641-41CD-8D4B-6E45EF97E4C1}tf56410444_win32</Template>
  <TotalTime>179</TotalTime>
  <Words>1505</Words>
  <Application>Microsoft Office PowerPoint</Application>
  <PresentationFormat>Panoramiczny</PresentationFormat>
  <Paragraphs>58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Avenir Next LT Pro</vt:lpstr>
      <vt:lpstr>Avenir Next LT Pro Light</vt:lpstr>
      <vt:lpstr>Calibri</vt:lpstr>
      <vt:lpstr>Garamond</vt:lpstr>
      <vt:lpstr>SavonVTI</vt:lpstr>
      <vt:lpstr>historia w nowej odsłonie</vt:lpstr>
      <vt:lpstr>Warszawska Praga</vt:lpstr>
      <vt:lpstr>Warszawska  III Piekarnia Mechaniczna przy  ul. Stolarskiej 2/4  w Warszawie </vt:lpstr>
      <vt:lpstr>Prezentacja programu PowerPoint</vt:lpstr>
      <vt:lpstr>Marceli Wiechowicz</vt:lpstr>
      <vt:lpstr>Prezentacja programu PowerPoint</vt:lpstr>
      <vt:lpstr>Prezentacja programu PowerPoint</vt:lpstr>
      <vt:lpstr>Prezentacja programu PowerPoint</vt:lpstr>
      <vt:lpstr>Mój pomysł na renowację i wykorzystanie Warszawskiej Piekarni Mechanicznej przy  ul. Stolarskiej 2/4 w Warszawie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w nowej odsłonie</dc:title>
  <dc:creator>p14708</dc:creator>
  <cp:lastModifiedBy>p14708</cp:lastModifiedBy>
  <cp:revision>23</cp:revision>
  <dcterms:created xsi:type="dcterms:W3CDTF">2021-03-07T20:26:13Z</dcterms:created>
  <dcterms:modified xsi:type="dcterms:W3CDTF">2021-03-07T23:27:46Z</dcterms:modified>
</cp:coreProperties>
</file>